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notesSlides/notesSlide6.xml" ContentType="application/vnd.openxmlformats-officedocument.presentationml.notes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8" r:id="rId2"/>
    <p:sldId id="289" r:id="rId3"/>
    <p:sldId id="291" r:id="rId4"/>
    <p:sldId id="292" r:id="rId5"/>
    <p:sldId id="293" r:id="rId6"/>
    <p:sldId id="294" r:id="rId7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CC66FF"/>
    <a:srgbClr val="CCFF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D03447BB-5D67-496B-8E87-E561075AD55C}" styleName="Темный стиль 1 - акцент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87" autoAdjust="0"/>
    <p:restoredTop sz="86400" autoAdjust="0"/>
  </p:normalViewPr>
  <p:slideViewPr>
    <p:cSldViewPr snapToGrid="0">
      <p:cViewPr>
        <p:scale>
          <a:sx n="90" d="100"/>
          <a:sy n="90" d="100"/>
        </p:scale>
        <p:origin x="-804" y="-336"/>
      </p:cViewPr>
      <p:guideLst>
        <p:guide orient="horz" pos="1620"/>
        <p:guide pos="2880"/>
        <p:guide pos="426"/>
      </p:guideLst>
    </p:cSldViewPr>
  </p:slideViewPr>
  <p:outlineViewPr>
    <p:cViewPr>
      <p:scale>
        <a:sx n="33" d="100"/>
        <a:sy n="33" d="100"/>
      </p:scale>
      <p:origin x="0" y="273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99BE43-C583-4485-AFDB-4884E8C61EAE}" type="datetimeFigureOut">
              <a:rPr lang="ru-RU" smtClean="0"/>
              <a:pPr/>
              <a:t>29.06.2011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3823F5-D686-4F19-A9DF-3C13545DC06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6603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3823F5-D686-4F19-A9DF-3C13545DC064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098840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3823F5-D686-4F19-A9DF-3C13545DC064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376423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3823F5-D686-4F19-A9DF-3C13545DC064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376423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3823F5-D686-4F19-A9DF-3C13545DC064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376423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3823F5-D686-4F19-A9DF-3C13545DC064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376423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3823F5-D686-4F19-A9DF-3C13545DC064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376423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228184" y="4761799"/>
            <a:ext cx="936104" cy="273844"/>
          </a:xfrm>
          <a:prstGeom prst="rect">
            <a:avLst/>
          </a:prstGeom>
        </p:spPr>
        <p:txBody>
          <a:bodyPr/>
          <a:lstStyle/>
          <a:p>
            <a:fld id="{4B1E75CB-E803-4D3B-8B02-6A0AB2197D38}" type="datetimeFigureOut">
              <a:rPr lang="ru-RU" smtClean="0"/>
              <a:pPr/>
              <a:t>29.06.2011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4761799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60432" y="4761799"/>
            <a:ext cx="586408" cy="273844"/>
          </a:xfrm>
          <a:prstGeom prst="rect">
            <a:avLst/>
          </a:prstGeom>
        </p:spPr>
        <p:txBody>
          <a:bodyPr/>
          <a:lstStyle/>
          <a:p>
            <a:fld id="{ECFF5326-5D62-4DBC-8650-5763AD225CA3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7071" y="3985116"/>
            <a:ext cx="784788" cy="782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498" y="205979"/>
            <a:ext cx="7283302" cy="85725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6228184" y="4761799"/>
            <a:ext cx="936104" cy="273844"/>
          </a:xfrm>
          <a:prstGeom prst="rect">
            <a:avLst/>
          </a:prstGeom>
        </p:spPr>
        <p:txBody>
          <a:bodyPr/>
          <a:lstStyle/>
          <a:p>
            <a:fld id="{4B1E75CB-E803-4D3B-8B02-6A0AB2197D38}" type="datetimeFigureOut">
              <a:rPr lang="ru-RU" smtClean="0"/>
              <a:pPr/>
              <a:t>29.06.2011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4761799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60432" y="4761799"/>
            <a:ext cx="586408" cy="273844"/>
          </a:xfrm>
          <a:prstGeom prst="rect">
            <a:avLst/>
          </a:prstGeom>
        </p:spPr>
        <p:txBody>
          <a:bodyPr/>
          <a:lstStyle/>
          <a:p>
            <a:fld id="{ECFF5326-5D62-4DBC-8650-5763AD225CA3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0" name="Picture 2" descr="C:\Users\Александр\Documents\Клиенты\Сколково\2. 7 флеш-презентаций\фон2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227934"/>
            <a:ext cx="2267744" cy="915566"/>
          </a:xfrm>
          <a:prstGeom prst="rect">
            <a:avLst/>
          </a:prstGeom>
          <a:noFill/>
        </p:spPr>
      </p:pic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7957" y="191647"/>
            <a:ext cx="784788" cy="782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6228184" y="4761799"/>
            <a:ext cx="936104" cy="273844"/>
          </a:xfrm>
          <a:prstGeom prst="rect">
            <a:avLst/>
          </a:prstGeom>
        </p:spPr>
        <p:txBody>
          <a:bodyPr/>
          <a:lstStyle/>
          <a:p>
            <a:fld id="{4B1E75CB-E803-4D3B-8B02-6A0AB2197D38}" type="datetimeFigureOut">
              <a:rPr lang="ru-RU" smtClean="0"/>
              <a:pPr/>
              <a:t>29.06.2011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4761799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60432" y="4761799"/>
            <a:ext cx="586408" cy="273844"/>
          </a:xfrm>
          <a:prstGeom prst="rect">
            <a:avLst/>
          </a:prstGeom>
        </p:spPr>
        <p:txBody>
          <a:bodyPr/>
          <a:lstStyle/>
          <a:p>
            <a:fld id="{ECFF5326-5D62-4DBC-8650-5763AD225CA3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0" name="Picture 2" descr="C:\Users\Александр\Documents\Клиенты\Сколково\2. 7 флеш-презентаций\фон2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227934"/>
            <a:ext cx="2267744" cy="9155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8" name="Дата 3"/>
          <p:cNvSpPr>
            <a:spLocks noGrp="1"/>
          </p:cNvSpPr>
          <p:nvPr>
            <p:ph type="dt" sz="half" idx="10"/>
          </p:nvPr>
        </p:nvSpPr>
        <p:spPr>
          <a:xfrm>
            <a:off x="6228184" y="4761799"/>
            <a:ext cx="936104" cy="273844"/>
          </a:xfrm>
          <a:prstGeom prst="rect">
            <a:avLst/>
          </a:prstGeom>
        </p:spPr>
        <p:txBody>
          <a:bodyPr/>
          <a:lstStyle/>
          <a:p>
            <a:fld id="{4B1E75CB-E803-4D3B-8B02-6A0AB2197D38}" type="datetimeFigureOut">
              <a:rPr lang="ru-RU" smtClean="0"/>
              <a:pPr/>
              <a:t>29.06.2011</a:t>
            </a:fld>
            <a:endParaRPr lang="ru-RU"/>
          </a:p>
        </p:txBody>
      </p:sp>
      <p:sp>
        <p:nvSpPr>
          <p:cNvPr id="9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4761799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10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60432" y="4761799"/>
            <a:ext cx="586408" cy="273844"/>
          </a:xfrm>
          <a:prstGeom prst="rect">
            <a:avLst/>
          </a:prstGeom>
        </p:spPr>
        <p:txBody>
          <a:bodyPr/>
          <a:lstStyle/>
          <a:p>
            <a:fld id="{ECFF5326-5D62-4DBC-8650-5763AD225CA3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Picture 2" descr="C:\Users\Александр\Documents\Клиенты\Сколково\2. 7 флеш-презентаций\фон2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227934"/>
            <a:ext cx="2267744" cy="9155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" name="Дата 3"/>
          <p:cNvSpPr>
            <a:spLocks noGrp="1"/>
          </p:cNvSpPr>
          <p:nvPr>
            <p:ph type="dt" sz="half" idx="10"/>
          </p:nvPr>
        </p:nvSpPr>
        <p:spPr>
          <a:xfrm>
            <a:off x="6228184" y="4761799"/>
            <a:ext cx="936104" cy="273844"/>
          </a:xfrm>
          <a:prstGeom prst="rect">
            <a:avLst/>
          </a:prstGeom>
        </p:spPr>
        <p:txBody>
          <a:bodyPr/>
          <a:lstStyle/>
          <a:p>
            <a:fld id="{4B1E75CB-E803-4D3B-8B02-6A0AB2197D38}" type="datetimeFigureOut">
              <a:rPr lang="ru-RU" smtClean="0"/>
              <a:pPr/>
              <a:t>29.06.2011</a:t>
            </a:fld>
            <a:endParaRPr lang="ru-RU"/>
          </a:p>
        </p:txBody>
      </p:sp>
      <p:sp>
        <p:nvSpPr>
          <p:cNvPr id="11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4761799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12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60432" y="4761799"/>
            <a:ext cx="586408" cy="273844"/>
          </a:xfrm>
          <a:prstGeom prst="rect">
            <a:avLst/>
          </a:prstGeom>
        </p:spPr>
        <p:txBody>
          <a:bodyPr/>
          <a:lstStyle/>
          <a:p>
            <a:fld id="{ECFF5326-5D62-4DBC-8650-5763AD225CA3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3" name="Picture 2" descr="C:\Users\Александр\Documents\Клиенты\Сколково\2. 7 флеш-презентаций\фон2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227934"/>
            <a:ext cx="2267744" cy="9155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>
          <a:xfrm>
            <a:off x="6228184" y="4761799"/>
            <a:ext cx="936104" cy="273844"/>
          </a:xfrm>
          <a:prstGeom prst="rect">
            <a:avLst/>
          </a:prstGeom>
        </p:spPr>
        <p:txBody>
          <a:bodyPr/>
          <a:lstStyle/>
          <a:p>
            <a:fld id="{4B1E75CB-E803-4D3B-8B02-6A0AB2197D38}" type="datetimeFigureOut">
              <a:rPr lang="ru-RU" smtClean="0"/>
              <a:pPr/>
              <a:t>29.06.2011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4761799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60432" y="4761799"/>
            <a:ext cx="586408" cy="273844"/>
          </a:xfrm>
          <a:prstGeom prst="rect">
            <a:avLst/>
          </a:prstGeom>
        </p:spPr>
        <p:txBody>
          <a:bodyPr/>
          <a:lstStyle/>
          <a:p>
            <a:fld id="{ECFF5326-5D62-4DBC-8650-5763AD225CA3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Picture 2" descr="C:\Users\Александр\Documents\Клиенты\Сколково\2. 7 флеш-презентаций\фон2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227934"/>
            <a:ext cx="2267744" cy="9155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6228184" y="4761799"/>
            <a:ext cx="936104" cy="273844"/>
          </a:xfrm>
          <a:prstGeom prst="rect">
            <a:avLst/>
          </a:prstGeom>
        </p:spPr>
        <p:txBody>
          <a:bodyPr/>
          <a:lstStyle/>
          <a:p>
            <a:fld id="{4B1E75CB-E803-4D3B-8B02-6A0AB2197D38}" type="datetimeFigureOut">
              <a:rPr lang="ru-RU" smtClean="0"/>
              <a:pPr/>
              <a:t>29.06.2011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4761799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60432" y="4761799"/>
            <a:ext cx="586408" cy="273844"/>
          </a:xfrm>
          <a:prstGeom prst="rect">
            <a:avLst/>
          </a:prstGeom>
        </p:spPr>
        <p:txBody>
          <a:bodyPr/>
          <a:lstStyle/>
          <a:p>
            <a:fld id="{ECFF5326-5D62-4DBC-8650-5763AD225CA3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8" name="Picture 2" descr="C:\Users\Александр\Documents\Клиенты\Сколково\2. 7 флеш-презентаций\фон2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227934"/>
            <a:ext cx="2267744" cy="9155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Дата 3"/>
          <p:cNvSpPr>
            <a:spLocks noGrp="1"/>
          </p:cNvSpPr>
          <p:nvPr>
            <p:ph type="dt" sz="half" idx="10"/>
          </p:nvPr>
        </p:nvSpPr>
        <p:spPr>
          <a:xfrm>
            <a:off x="6228184" y="4761799"/>
            <a:ext cx="936104" cy="273844"/>
          </a:xfrm>
          <a:prstGeom prst="rect">
            <a:avLst/>
          </a:prstGeom>
        </p:spPr>
        <p:txBody>
          <a:bodyPr/>
          <a:lstStyle/>
          <a:p>
            <a:fld id="{4B1E75CB-E803-4D3B-8B02-6A0AB2197D38}" type="datetimeFigureOut">
              <a:rPr lang="ru-RU" smtClean="0"/>
              <a:pPr/>
              <a:t>29.06.2011</a:t>
            </a:fld>
            <a:endParaRPr lang="ru-RU"/>
          </a:p>
        </p:txBody>
      </p:sp>
      <p:sp>
        <p:nvSpPr>
          <p:cNvPr id="9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4761799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10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60432" y="4761799"/>
            <a:ext cx="586408" cy="273844"/>
          </a:xfrm>
          <a:prstGeom prst="rect">
            <a:avLst/>
          </a:prstGeom>
        </p:spPr>
        <p:txBody>
          <a:bodyPr/>
          <a:lstStyle/>
          <a:p>
            <a:fld id="{ECFF5326-5D62-4DBC-8650-5763AD225CA3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Picture 2" descr="C:\Users\Александр\Documents\Клиенты\Сколково\2. 7 флеш-презентаций\фон2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227934"/>
            <a:ext cx="2267744" cy="9155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Дата 3"/>
          <p:cNvSpPr>
            <a:spLocks noGrp="1"/>
          </p:cNvSpPr>
          <p:nvPr>
            <p:ph type="dt" sz="half" idx="10"/>
          </p:nvPr>
        </p:nvSpPr>
        <p:spPr>
          <a:xfrm>
            <a:off x="6228184" y="4761799"/>
            <a:ext cx="936104" cy="273844"/>
          </a:xfrm>
          <a:prstGeom prst="rect">
            <a:avLst/>
          </a:prstGeom>
        </p:spPr>
        <p:txBody>
          <a:bodyPr/>
          <a:lstStyle/>
          <a:p>
            <a:fld id="{4B1E75CB-E803-4D3B-8B02-6A0AB2197D38}" type="datetimeFigureOut">
              <a:rPr lang="ru-RU" smtClean="0"/>
              <a:pPr/>
              <a:t>29.06.2011</a:t>
            </a:fld>
            <a:endParaRPr lang="ru-RU"/>
          </a:p>
        </p:txBody>
      </p:sp>
      <p:sp>
        <p:nvSpPr>
          <p:cNvPr id="9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4761799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10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60432" y="4761799"/>
            <a:ext cx="586408" cy="273844"/>
          </a:xfrm>
          <a:prstGeom prst="rect">
            <a:avLst/>
          </a:prstGeom>
        </p:spPr>
        <p:txBody>
          <a:bodyPr/>
          <a:lstStyle/>
          <a:p>
            <a:fld id="{ECFF5326-5D62-4DBC-8650-5763AD225CA3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Picture 2" descr="C:\Users\Александр\Documents\Клиенты\Сколково\2. 7 флеш-презентаций\фон2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227934"/>
            <a:ext cx="2267744" cy="9155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6228184" y="4761799"/>
            <a:ext cx="936104" cy="273844"/>
          </a:xfrm>
          <a:prstGeom prst="rect">
            <a:avLst/>
          </a:prstGeom>
        </p:spPr>
        <p:txBody>
          <a:bodyPr/>
          <a:lstStyle/>
          <a:p>
            <a:fld id="{4B1E75CB-E803-4D3B-8B02-6A0AB2197D38}" type="datetimeFigureOut">
              <a:rPr lang="ru-RU" smtClean="0"/>
              <a:pPr/>
              <a:t>29.06.2011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4761799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60432" y="4761799"/>
            <a:ext cx="586408" cy="273844"/>
          </a:xfrm>
          <a:prstGeom prst="rect">
            <a:avLst/>
          </a:prstGeom>
        </p:spPr>
        <p:txBody>
          <a:bodyPr/>
          <a:lstStyle/>
          <a:p>
            <a:fld id="{ECFF5326-5D62-4DBC-8650-5763AD225CA3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0" name="Picture 2" descr="C:\Users\Александр\Documents\Клиенты\Сколково\2. 7 флеш-презентаций\фон2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227934"/>
            <a:ext cx="2267744" cy="9155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6228184" y="4761799"/>
            <a:ext cx="936104" cy="273844"/>
          </a:xfrm>
          <a:prstGeom prst="rect">
            <a:avLst/>
          </a:prstGeom>
        </p:spPr>
        <p:txBody>
          <a:bodyPr/>
          <a:lstStyle/>
          <a:p>
            <a:fld id="{4B1E75CB-E803-4D3B-8B02-6A0AB2197D38}" type="datetimeFigureOut">
              <a:rPr lang="ru-RU" smtClean="0"/>
              <a:pPr/>
              <a:t>29.06.2011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4761799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60432" y="4761799"/>
            <a:ext cx="586408" cy="273844"/>
          </a:xfrm>
          <a:prstGeom prst="rect">
            <a:avLst/>
          </a:prstGeom>
        </p:spPr>
        <p:txBody>
          <a:bodyPr/>
          <a:lstStyle/>
          <a:p>
            <a:fld id="{ECFF5326-5D62-4DBC-8650-5763AD225CA3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0" name="Picture 2" descr="C:\Users\Александр\Documents\Клиенты\Сколково\2. 7 флеш-презентаций\фон2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227934"/>
            <a:ext cx="2267744" cy="9155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2"/>
          </p:nvPr>
        </p:nvSpPr>
        <p:spPr>
          <a:xfrm>
            <a:off x="6228184" y="4761799"/>
            <a:ext cx="936104" cy="273844"/>
          </a:xfrm>
          <a:prstGeom prst="rect">
            <a:avLst/>
          </a:prstGeom>
        </p:spPr>
        <p:txBody>
          <a:bodyPr/>
          <a:lstStyle/>
          <a:p>
            <a:fld id="{4B1E75CB-E803-4D3B-8B02-6A0AB2197D38}" type="datetimeFigureOut">
              <a:rPr lang="ru-RU" smtClean="0"/>
              <a:pPr/>
              <a:t>29.06.2011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1799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460432" y="4761799"/>
            <a:ext cx="586408" cy="273844"/>
          </a:xfrm>
          <a:prstGeom prst="rect">
            <a:avLst/>
          </a:prstGeom>
        </p:spPr>
        <p:txBody>
          <a:bodyPr/>
          <a:lstStyle/>
          <a:p>
            <a:fld id="{ECFF5326-5D62-4DBC-8650-5763AD225CA3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0" name="Picture 2" descr="C:\Users\Александр\Documents\Клиенты\Сколково\2. 7 флеш-презентаций\фон2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4227934"/>
            <a:ext cx="2267744" cy="915566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gif"/><Relationship Id="rId5" Type="http://schemas.openxmlformats.org/officeDocument/2006/relationships/image" Target="../media/image7.jpeg"/><Relationship Id="rId4" Type="http://schemas.openxmlformats.org/officeDocument/2006/relationships/image" Target="../media/image6.gi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/>
          <p:cNvGrpSpPr>
            <a:grpSpLocks noChangeAspect="1"/>
          </p:cNvGrpSpPr>
          <p:nvPr/>
        </p:nvGrpSpPr>
        <p:grpSpPr>
          <a:xfrm>
            <a:off x="224829" y="0"/>
            <a:ext cx="8704889" cy="3985805"/>
            <a:chOff x="361565" y="-140981"/>
            <a:chExt cx="8731181" cy="3997842"/>
          </a:xfrm>
        </p:grpSpPr>
        <p:pic>
          <p:nvPicPr>
            <p:cNvPr id="1026" name="Picture 2" descr="C:\Users\Александр\Documents\Клиенты\Сколково\2. 7 флеш-презентаций\фон2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61565" y="-140981"/>
              <a:ext cx="8731181" cy="3651867"/>
            </a:xfrm>
            <a:prstGeom prst="rect">
              <a:avLst/>
            </a:prstGeom>
            <a:noFill/>
          </p:spPr>
        </p:pic>
        <p:sp>
          <p:nvSpPr>
            <p:cNvPr id="6" name="TextBox 5"/>
            <p:cNvSpPr txBox="1"/>
            <p:nvPr/>
          </p:nvSpPr>
          <p:spPr>
            <a:xfrm>
              <a:off x="2339752" y="3579862"/>
              <a:ext cx="489654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ru-RU" sz="1200" b="1" spc="300" dirty="0" smtClean="0">
                  <a:solidFill>
                    <a:schemeClr val="bg1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ИНФОРМАЦИОННЫХ  ТЕХНОЛОГИЙ</a:t>
              </a:r>
              <a:endParaRPr lang="ru-RU" sz="1200" b="1" spc="30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1084521" y="3147237"/>
            <a:ext cx="38064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Black" pitchFamily="34" charset="0"/>
                <a:cs typeface="Aharoni" pitchFamily="2" charset="-79"/>
              </a:rPr>
              <a:t>ООО «АСК </a:t>
            </a:r>
            <a:r>
              <a:rPr lang="ru-RU" sz="24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Black" pitchFamily="34" charset="0"/>
                <a:cs typeface="Aharoni" pitchFamily="2" charset="-79"/>
              </a:rPr>
              <a:t>Лабс</a:t>
            </a:r>
            <a:r>
              <a:rPr lang="ru-RU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Black" pitchFamily="34" charset="0"/>
                <a:cs typeface="Aharoni" pitchFamily="2" charset="-79"/>
              </a:rPr>
              <a:t>»</a:t>
            </a:r>
            <a:endParaRPr lang="ru-RU" sz="2400" b="1" dirty="0">
              <a:solidFill>
                <a:schemeClr val="tx1">
                  <a:lumMod val="65000"/>
                  <a:lumOff val="35000"/>
                </a:schemeClr>
              </a:solidFill>
              <a:latin typeface="Arial Black" pitchFamily="34" charset="0"/>
              <a:cs typeface="Aharoni" pitchFamily="2" charset="-79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84251" y="361507"/>
            <a:ext cx="62625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АВТОМАТИЗАЦИЯ 2.0: Система адаптивного управления технологическими процессами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Цели и задачи проекта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2872119"/>
          </a:xfrm>
        </p:spPr>
        <p:txBody>
          <a:bodyPr>
            <a:normAutofit fontScale="85000" lnSpcReduction="20000"/>
          </a:bodyPr>
          <a:lstStyle/>
          <a:p>
            <a:endParaRPr lang="ru-RU" sz="2000" dirty="0" smtClean="0"/>
          </a:p>
          <a:p>
            <a:pPr>
              <a:buFont typeface="Wingdings" pitchFamily="2" charset="2"/>
              <a:buChar char="§"/>
            </a:pPr>
            <a:r>
              <a:rPr lang="ru-RU" sz="2000" dirty="0" smtClean="0"/>
              <a:t>Цель проекта – создать систему «Автоматизация 2.0», </a:t>
            </a:r>
            <a:r>
              <a:rPr lang="ru-RU" sz="2000" dirty="0"/>
              <a:t>которая </a:t>
            </a:r>
            <a:r>
              <a:rPr lang="ru-RU" sz="2000" b="1" dirty="0"/>
              <a:t>автоматически</a:t>
            </a:r>
            <a:r>
              <a:rPr lang="ru-RU" sz="2000" dirty="0"/>
              <a:t> управляет технологическим процессом </a:t>
            </a:r>
            <a:r>
              <a:rPr lang="ru-RU" sz="2000" dirty="0" smtClean="0"/>
              <a:t>производства в </a:t>
            </a:r>
            <a:r>
              <a:rPr lang="ru-RU" sz="2000" b="1" dirty="0"/>
              <a:t>оптимальном</a:t>
            </a:r>
            <a:r>
              <a:rPr lang="ru-RU" sz="2000" dirty="0"/>
              <a:t> </a:t>
            </a:r>
            <a:r>
              <a:rPr lang="ru-RU" sz="2000" b="1" dirty="0"/>
              <a:t>режиме</a:t>
            </a:r>
            <a:r>
              <a:rPr lang="ru-RU" sz="2000" dirty="0"/>
              <a:t> в </a:t>
            </a:r>
            <a:r>
              <a:rPr lang="ru-RU" sz="2000" b="1" dirty="0"/>
              <a:t>реальном </a:t>
            </a:r>
            <a:r>
              <a:rPr lang="ru-RU" sz="2000" b="1" dirty="0" smtClean="0"/>
              <a:t>времени</a:t>
            </a:r>
          </a:p>
          <a:p>
            <a:endParaRPr lang="ru-RU" sz="2000" b="1" i="1" dirty="0"/>
          </a:p>
          <a:p>
            <a:pPr>
              <a:buFont typeface="Wingdings" pitchFamily="2" charset="2"/>
              <a:buChar char="§"/>
            </a:pPr>
            <a:r>
              <a:rPr lang="ru-RU" sz="2000" dirty="0" smtClean="0"/>
              <a:t>Особенность проекта</a:t>
            </a:r>
            <a:r>
              <a:rPr lang="ru-RU" sz="2000" b="1" dirty="0" smtClean="0"/>
              <a:t> – прогнозирование </a:t>
            </a:r>
            <a:r>
              <a:rPr lang="ru-RU" sz="2000" dirty="0"/>
              <a:t>хода технологического процесса и </a:t>
            </a:r>
            <a:r>
              <a:rPr lang="ru-RU" sz="2000" b="1" dirty="0"/>
              <a:t>упреждающее</a:t>
            </a:r>
            <a:r>
              <a:rPr lang="ru-RU" sz="2000" dirty="0"/>
              <a:t> </a:t>
            </a:r>
            <a:r>
              <a:rPr lang="ru-RU" sz="2000" dirty="0" smtClean="0"/>
              <a:t>воздействие. </a:t>
            </a:r>
          </a:p>
          <a:p>
            <a:endParaRPr lang="ru-RU" sz="2000" dirty="0"/>
          </a:p>
          <a:p>
            <a:pPr>
              <a:buFont typeface="Wingdings" pitchFamily="2" charset="2"/>
              <a:buChar char="§"/>
            </a:pPr>
            <a:r>
              <a:rPr lang="ru-RU" sz="2000" b="1" dirty="0" smtClean="0"/>
              <a:t>Пояснение. </a:t>
            </a:r>
            <a:r>
              <a:rPr lang="ru-RU" sz="2000" dirty="0" smtClean="0"/>
              <a:t>Фактически </a:t>
            </a:r>
            <a:r>
              <a:rPr lang="ru-RU" sz="2000" dirty="0"/>
              <a:t>решение подобно «автопилоту» промышленного предприятия, который всякий раз находит оптимум управления для достижения наилучших производственных показателей.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xmlns="" val="2213671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Инновационность</a:t>
            </a:r>
            <a:r>
              <a:rPr lang="ru-RU" dirty="0" smtClean="0"/>
              <a:t> проекта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1" y="1200151"/>
            <a:ext cx="4805916" cy="3010342"/>
          </a:xfrm>
        </p:spPr>
        <p:txBody>
          <a:bodyPr>
            <a:normAutofit fontScale="70000" lnSpcReduction="20000"/>
          </a:bodyPr>
          <a:lstStyle/>
          <a:p>
            <a:endParaRPr lang="ru-RU" sz="2000" dirty="0" smtClean="0"/>
          </a:p>
          <a:p>
            <a:pPr>
              <a:buFont typeface="Wingdings" pitchFamily="2" charset="2"/>
              <a:buChar char="§"/>
            </a:pPr>
            <a:r>
              <a:rPr lang="ru-RU" sz="2000" dirty="0" smtClean="0"/>
              <a:t>Современный производственный процесс настолько сложен, что не поддается строгому математическому изложению. </a:t>
            </a:r>
          </a:p>
          <a:p>
            <a:pPr>
              <a:buFont typeface="Wingdings" pitchFamily="2" charset="2"/>
              <a:buChar char="§"/>
            </a:pPr>
            <a:endParaRPr lang="ru-RU" sz="2000" dirty="0" smtClean="0"/>
          </a:p>
          <a:p>
            <a:pPr>
              <a:buFont typeface="Wingdings" pitchFamily="2" charset="2"/>
              <a:buChar char="§"/>
            </a:pPr>
            <a:r>
              <a:rPr lang="ru-RU" sz="2000" dirty="0" smtClean="0"/>
              <a:t>Основываясь на современных научных исследованиях в области теории автоматического управления, система «Автоматизация 2.0» позволит создать упрощенное математическое описание любого технологического процесса.</a:t>
            </a:r>
          </a:p>
          <a:p>
            <a:pPr>
              <a:buFont typeface="Wingdings" pitchFamily="2" charset="2"/>
              <a:buChar char="§"/>
            </a:pPr>
            <a:endParaRPr lang="ru-RU" sz="2000" dirty="0" smtClean="0"/>
          </a:p>
          <a:p>
            <a:pPr>
              <a:buFont typeface="Wingdings" pitchFamily="2" charset="2"/>
              <a:buChar char="§"/>
            </a:pPr>
            <a:r>
              <a:rPr lang="ru-RU" sz="2000" dirty="0" smtClean="0"/>
              <a:t>Имея математическую модель, система будет иметь возможность прогнозировать технологический процесс и постоянно держать его в наиболее оптимально возможном режиме</a:t>
            </a:r>
            <a:endParaRPr lang="ru-RU" sz="2000" dirty="0"/>
          </a:p>
          <a:p>
            <a:endParaRPr lang="ru-RU" sz="2000" dirty="0"/>
          </a:p>
        </p:txBody>
      </p:sp>
      <p:pic>
        <p:nvPicPr>
          <p:cNvPr id="1026" name="Picture 2" descr="Advance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7426" y="1102131"/>
            <a:ext cx="2819400" cy="2895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34155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Партнеры проекта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199" y="1200151"/>
            <a:ext cx="6570921" cy="2872119"/>
          </a:xfrm>
        </p:spPr>
        <p:txBody>
          <a:bodyPr>
            <a:normAutofit fontScale="70000" lnSpcReduction="20000"/>
          </a:bodyPr>
          <a:lstStyle/>
          <a:p>
            <a:endParaRPr lang="ru-RU" sz="2000" dirty="0" smtClean="0"/>
          </a:p>
          <a:p>
            <a:pPr>
              <a:buFont typeface="Wingdings" pitchFamily="2" charset="2"/>
              <a:buChar char="§"/>
            </a:pPr>
            <a:r>
              <a:rPr lang="ru-RU" sz="2000" dirty="0" smtClean="0"/>
              <a:t>В основе проекта лежат научные дисциплины из области анализа данных (</a:t>
            </a:r>
            <a:r>
              <a:rPr lang="en-US" sz="2000" dirty="0" smtClean="0"/>
              <a:t>data mining), </a:t>
            </a:r>
            <a:r>
              <a:rPr lang="ru-RU" sz="2000" dirty="0" smtClean="0"/>
              <a:t>управления с прогнозирующими моделями (</a:t>
            </a:r>
            <a:r>
              <a:rPr lang="en-US" sz="2000" dirty="0" smtClean="0"/>
              <a:t>model </a:t>
            </a:r>
            <a:r>
              <a:rPr lang="en-US" sz="2000" dirty="0"/>
              <a:t>predictive </a:t>
            </a:r>
            <a:r>
              <a:rPr lang="en-US" sz="2000" dirty="0" smtClean="0"/>
              <a:t>control</a:t>
            </a:r>
            <a:r>
              <a:rPr lang="ru-RU" sz="2000" dirty="0" smtClean="0"/>
              <a:t>), теории нечетких систем управления (</a:t>
            </a:r>
            <a:r>
              <a:rPr lang="en-US" sz="2000" dirty="0" smtClean="0"/>
              <a:t>fuzzy logic, neural networks), </a:t>
            </a:r>
            <a:r>
              <a:rPr lang="ru-RU" sz="2000" dirty="0" smtClean="0"/>
              <a:t>теории устойчивости, теории автоматического регулирования</a:t>
            </a:r>
          </a:p>
          <a:p>
            <a:pPr marL="0" indent="0">
              <a:buNone/>
            </a:pPr>
            <a:endParaRPr lang="ru-RU" sz="2000" dirty="0" smtClean="0"/>
          </a:p>
          <a:p>
            <a:pPr>
              <a:buFont typeface="Wingdings" pitchFamily="2" charset="2"/>
              <a:buChar char="§"/>
            </a:pPr>
            <a:r>
              <a:rPr lang="ru-RU" sz="2000" dirty="0" smtClean="0"/>
              <a:t>На данный момент проект реализуется собственными силами компании ООО «АСК </a:t>
            </a:r>
            <a:r>
              <a:rPr lang="ru-RU" sz="2000" dirty="0" err="1" smtClean="0"/>
              <a:t>Лабс</a:t>
            </a:r>
            <a:r>
              <a:rPr lang="ru-RU" sz="2000" dirty="0" smtClean="0"/>
              <a:t>». Ядром проекта являются молодые сотрудники – (победители олимпиад, стипендиаты различных фондов), технологи, ученые из Уральского Федерального Университета</a:t>
            </a:r>
          </a:p>
          <a:p>
            <a:pPr>
              <a:buFont typeface="Wingdings" pitchFamily="2" charset="2"/>
              <a:buChar char="§"/>
            </a:pPr>
            <a:endParaRPr lang="ru-RU" sz="2000" dirty="0" smtClean="0"/>
          </a:p>
          <a:p>
            <a:pPr>
              <a:buFont typeface="Wingdings" pitchFamily="2" charset="2"/>
              <a:buChar char="§"/>
            </a:pPr>
            <a:r>
              <a:rPr lang="ru-RU" sz="2000" dirty="0" smtClean="0"/>
              <a:t>К проекту проявили интерес такие известные компании и потенциальные партнеры, как ОАО «</a:t>
            </a:r>
            <a:r>
              <a:rPr lang="ru-RU" sz="2000" dirty="0" err="1" smtClean="0"/>
              <a:t>Фосагро</a:t>
            </a:r>
            <a:r>
              <a:rPr lang="ru-RU" sz="2000" dirty="0" smtClean="0"/>
              <a:t>», ОАО «</a:t>
            </a:r>
            <a:r>
              <a:rPr lang="ru-RU" sz="2000" dirty="0" err="1" smtClean="0"/>
              <a:t>Еврохим</a:t>
            </a:r>
            <a:r>
              <a:rPr lang="ru-RU" sz="2000" dirty="0" smtClean="0"/>
              <a:t>», ОАО «</a:t>
            </a:r>
            <a:r>
              <a:rPr lang="ru-RU" sz="2000" dirty="0" err="1" smtClean="0"/>
              <a:t>Уралкалий</a:t>
            </a:r>
            <a:r>
              <a:rPr lang="ru-RU" sz="2000" dirty="0" smtClean="0"/>
              <a:t>-Сильвинит», ООО «УГМК-Холдинг», и многие другие</a:t>
            </a:r>
          </a:p>
          <a:p>
            <a:pPr>
              <a:buFont typeface="Wingdings" pitchFamily="2" charset="2"/>
              <a:buChar char="§"/>
            </a:pPr>
            <a:endParaRPr lang="ru-RU" sz="2000" dirty="0"/>
          </a:p>
          <a:p>
            <a:endParaRPr lang="ru-RU" sz="2000" dirty="0"/>
          </a:p>
        </p:txBody>
      </p:sp>
      <p:pic>
        <p:nvPicPr>
          <p:cNvPr id="2050" name="Picture 2" descr="http://rcc.ru/Rus/_Article_Images/fosagroBig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54416" y="1440730"/>
            <a:ext cx="925646" cy="712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ЕвроХим - логотип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44470" y="2870864"/>
            <a:ext cx="935592" cy="935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img.gazeta.ru/files3/530/3404530/uralkaliy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24078" y="4035991"/>
            <a:ext cx="1364880" cy="909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www.promeco.ru/images/article/umz-small2.g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58834" y="4035991"/>
            <a:ext cx="575745" cy="802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2971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Конкурентные преимущества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2872119"/>
          </a:xfrm>
        </p:spPr>
        <p:txBody>
          <a:bodyPr>
            <a:normAutofit fontScale="77500" lnSpcReduction="20000"/>
          </a:bodyPr>
          <a:lstStyle/>
          <a:p>
            <a:endParaRPr lang="ru-RU" sz="2000" dirty="0" smtClean="0"/>
          </a:p>
          <a:p>
            <a:pPr>
              <a:buFont typeface="Wingdings" pitchFamily="2" charset="2"/>
              <a:buChar char="§"/>
            </a:pPr>
            <a:r>
              <a:rPr lang="ru-RU" sz="2000" dirty="0" smtClean="0"/>
              <a:t>Ключевое конкурентное преимущество проекта – создание специализированных отраслевых решений. </a:t>
            </a:r>
            <a:r>
              <a:rPr lang="ru-RU" sz="2000" b="1" dirty="0" smtClean="0"/>
              <a:t>Аналогов в мире не существует</a:t>
            </a:r>
            <a:r>
              <a:rPr lang="ru-RU" sz="2000" dirty="0" smtClean="0"/>
              <a:t>.</a:t>
            </a:r>
          </a:p>
          <a:p>
            <a:pPr>
              <a:buFont typeface="Wingdings" pitchFamily="2" charset="2"/>
              <a:buChar char="§"/>
            </a:pPr>
            <a:endParaRPr lang="ru-RU" sz="2000" dirty="0" smtClean="0"/>
          </a:p>
          <a:p>
            <a:pPr>
              <a:buFont typeface="Wingdings" pitchFamily="2" charset="2"/>
              <a:buChar char="§"/>
            </a:pPr>
            <a:r>
              <a:rPr lang="ru-RU" sz="2000" dirty="0" smtClean="0"/>
              <a:t>Построение приближенных математических моделей, прогноз и оптимизация технологических процессов – ядро проекта. Создание на этой основе дополнительных подсистем, учитывающих </a:t>
            </a:r>
            <a:r>
              <a:rPr lang="ru-RU" sz="2000" b="1" dirty="0" smtClean="0"/>
              <a:t>специфику технологических процессов: </a:t>
            </a:r>
            <a:r>
              <a:rPr lang="ru-RU" sz="2000" dirty="0" smtClean="0"/>
              <a:t>нефтехимии, переработки природного газа, металлургии, бумажной промышленности, </a:t>
            </a:r>
            <a:r>
              <a:rPr lang="ru-RU" sz="2000" dirty="0" err="1" smtClean="0"/>
              <a:t>и.т.д</a:t>
            </a:r>
            <a:r>
              <a:rPr lang="ru-RU" sz="2000" dirty="0" smtClean="0"/>
              <a:t>. – является главным конкурентным преимуществом проекта.</a:t>
            </a:r>
          </a:p>
          <a:p>
            <a:pPr>
              <a:buFont typeface="Wingdings" pitchFamily="2" charset="2"/>
              <a:buChar char="§"/>
            </a:pPr>
            <a:endParaRPr lang="ru-RU" sz="2000" dirty="0"/>
          </a:p>
          <a:p>
            <a:pPr>
              <a:buFont typeface="Wingdings" pitchFamily="2" charset="2"/>
              <a:buChar char="§"/>
            </a:pPr>
            <a:r>
              <a:rPr lang="ru-RU" sz="2000" dirty="0" smtClean="0"/>
              <a:t>Планируемое увеличение производительности, составляет 0,5-10% для различных отраслей промышленности. Увеличение годовой прибыли для предприятий от 10 до 120 млн. руб. для различных отраслей промышленности.</a:t>
            </a:r>
            <a:endParaRPr lang="ru-RU" sz="2000" dirty="0"/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xmlns="" val="1202567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Почему </a:t>
            </a:r>
            <a:r>
              <a:rPr lang="ru-RU" dirty="0" err="1" smtClean="0"/>
              <a:t>Сколково</a:t>
            </a:r>
            <a:r>
              <a:rPr lang="ru-RU" dirty="0" smtClean="0"/>
              <a:t>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2797691"/>
          </a:xfrm>
        </p:spPr>
        <p:txBody>
          <a:bodyPr>
            <a:normAutofit fontScale="92500" lnSpcReduction="20000"/>
          </a:bodyPr>
          <a:lstStyle/>
          <a:p>
            <a:endParaRPr lang="ru-RU" sz="2000" dirty="0" smtClean="0"/>
          </a:p>
          <a:p>
            <a:pPr>
              <a:buFont typeface="Wingdings" pitchFamily="2" charset="2"/>
              <a:buChar char="§"/>
            </a:pPr>
            <a:r>
              <a:rPr lang="ru-RU" sz="2000" dirty="0" smtClean="0"/>
              <a:t>Доказательство весомости и значимости создаваемого решения.</a:t>
            </a:r>
          </a:p>
          <a:p>
            <a:pPr>
              <a:buFont typeface="Wingdings" pitchFamily="2" charset="2"/>
              <a:buChar char="§"/>
            </a:pPr>
            <a:r>
              <a:rPr lang="ru-RU" sz="2000" dirty="0" smtClean="0"/>
              <a:t>Отличный </a:t>
            </a:r>
            <a:r>
              <a:rPr lang="en-US" sz="2000" dirty="0" smtClean="0"/>
              <a:t>PR-</a:t>
            </a:r>
            <a:r>
              <a:rPr lang="ru-RU" sz="2000" dirty="0" smtClean="0"/>
              <a:t>инструмент для продвижения проекта на территории стран СНГ и всего мира</a:t>
            </a:r>
          </a:p>
          <a:p>
            <a:pPr>
              <a:buFont typeface="Wingdings" pitchFamily="2" charset="2"/>
              <a:buChar char="§"/>
            </a:pPr>
            <a:r>
              <a:rPr lang="ru-RU" sz="2000" dirty="0" smtClean="0"/>
              <a:t>Прекрасное место для аккумуляции интеллектуальных ресурсов страны и, как следствие, прекрасное место для создания новых идей и обмена интересными решениями</a:t>
            </a:r>
            <a:r>
              <a:rPr lang="en-US" sz="2000" dirty="0" smtClean="0"/>
              <a:t> (</a:t>
            </a:r>
            <a:r>
              <a:rPr lang="ru-RU" sz="2000" dirty="0" smtClean="0"/>
              <a:t>например с </a:t>
            </a:r>
            <a:r>
              <a:rPr lang="en-US" sz="2000" dirty="0" smtClean="0"/>
              <a:t>MACROS)</a:t>
            </a:r>
            <a:endParaRPr lang="ru-RU" sz="2000" dirty="0" smtClean="0"/>
          </a:p>
          <a:p>
            <a:pPr>
              <a:buFont typeface="Wingdings" pitchFamily="2" charset="2"/>
              <a:buChar char="§"/>
            </a:pPr>
            <a:r>
              <a:rPr lang="ru-RU" sz="2000" dirty="0" smtClean="0"/>
              <a:t>Инвестиционная площадка для придания новому импульсу проекту</a:t>
            </a:r>
          </a:p>
          <a:p>
            <a:pPr>
              <a:buFont typeface="Wingdings" pitchFamily="2" charset="2"/>
              <a:buChar char="§"/>
            </a:pPr>
            <a:r>
              <a:rPr lang="ru-RU" sz="2000" dirty="0" smtClean="0"/>
              <a:t>Налоговые льготы позволят более эффективно использовать существующие ресурсы</a:t>
            </a:r>
          </a:p>
          <a:p>
            <a:pPr>
              <a:buFont typeface="Wingdings" pitchFamily="2" charset="2"/>
              <a:buChar char="§"/>
            </a:pPr>
            <a:endParaRPr lang="ru-RU" sz="2000" dirty="0"/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xmlns="" val="4023322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SK Labs. Skolkovo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ASK Labs. Skolkovo</Template>
  <TotalTime>113</TotalTime>
  <Words>406</Words>
  <Application>Microsoft Office PowerPoint</Application>
  <PresentationFormat>Экран (16:9)</PresentationFormat>
  <Paragraphs>44</Paragraphs>
  <Slides>6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ASK Labs. Skolkovo</vt:lpstr>
      <vt:lpstr>Слайд 1</vt:lpstr>
      <vt:lpstr>Цели и задачи проекта</vt:lpstr>
      <vt:lpstr>Инновационность проекта</vt:lpstr>
      <vt:lpstr>Партнеры проекта</vt:lpstr>
      <vt:lpstr>Конкурентные преимущества</vt:lpstr>
      <vt:lpstr>Почему Сколково?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Головин</dc:creator>
  <cp:lastModifiedBy>GKurbatov</cp:lastModifiedBy>
  <cp:revision>47</cp:revision>
  <dcterms:created xsi:type="dcterms:W3CDTF">2011-05-13T15:20:31Z</dcterms:created>
  <dcterms:modified xsi:type="dcterms:W3CDTF">2011-06-29T11:05:10Z</dcterms:modified>
</cp:coreProperties>
</file>