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4" r:id="rId3"/>
    <p:sldId id="337" r:id="rId4"/>
    <p:sldId id="373" r:id="rId5"/>
    <p:sldId id="368" r:id="rId6"/>
    <p:sldId id="360" r:id="rId7"/>
    <p:sldId id="362" r:id="rId8"/>
    <p:sldId id="339" r:id="rId9"/>
    <p:sldId id="361" r:id="rId10"/>
    <p:sldId id="363" r:id="rId11"/>
    <p:sldId id="369" r:id="rId12"/>
    <p:sldId id="370" r:id="rId13"/>
    <p:sldId id="335" r:id="rId14"/>
    <p:sldId id="371" r:id="rId15"/>
    <p:sldId id="372" r:id="rId16"/>
  </p:sldIdLst>
  <p:sldSz cx="9144000" cy="6858000" type="screen4x3"/>
  <p:notesSz cx="7100888" cy="1023302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868A8D"/>
    <a:srgbClr val="B5E61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12" d="100"/>
          <a:sy n="112" d="100"/>
        </p:scale>
        <p:origin x="-9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3077052" cy="511651"/>
          </a:xfrm>
          <a:prstGeom prst="rect">
            <a:avLst/>
          </a:prstGeom>
        </p:spPr>
        <p:txBody>
          <a:bodyPr vert="horz" lIns="99041" tIns="49521" rIns="99041" bIns="49521" rtlCol="0"/>
          <a:lstStyle>
            <a:lvl1pPr algn="l">
              <a:defRPr sz="1300"/>
            </a:lvl1pPr>
          </a:lstStyle>
          <a:p>
            <a:endParaRPr lang="ru-RU"/>
          </a:p>
        </p:txBody>
      </p:sp>
      <p:sp>
        <p:nvSpPr>
          <p:cNvPr id="3" name="Дата 2"/>
          <p:cNvSpPr>
            <a:spLocks noGrp="1"/>
          </p:cNvSpPr>
          <p:nvPr>
            <p:ph type="dt" idx="1"/>
          </p:nvPr>
        </p:nvSpPr>
        <p:spPr>
          <a:xfrm>
            <a:off x="4022193" y="1"/>
            <a:ext cx="3077052" cy="511651"/>
          </a:xfrm>
          <a:prstGeom prst="rect">
            <a:avLst/>
          </a:prstGeom>
        </p:spPr>
        <p:txBody>
          <a:bodyPr vert="horz" lIns="99041" tIns="49521" rIns="99041" bIns="49521" rtlCol="0"/>
          <a:lstStyle>
            <a:lvl1pPr algn="r">
              <a:defRPr sz="1300"/>
            </a:lvl1pPr>
          </a:lstStyle>
          <a:p>
            <a:fld id="{52803CEE-EF83-43ED-9863-24C282E66DD2}" type="datetimeFigureOut">
              <a:rPr lang="ru-RU" smtClean="0"/>
              <a:pPr/>
              <a:t>01.02.2011</a:t>
            </a:fld>
            <a:endParaRPr lang="ru-RU"/>
          </a:p>
        </p:txBody>
      </p:sp>
      <p:sp>
        <p:nvSpPr>
          <p:cNvPr id="4" name="Образ слайда 3"/>
          <p:cNvSpPr>
            <a:spLocks noGrp="1" noRot="1" noChangeAspect="1"/>
          </p:cNvSpPr>
          <p:nvPr>
            <p:ph type="sldImg" idx="2"/>
          </p:nvPr>
        </p:nvSpPr>
        <p:spPr>
          <a:xfrm>
            <a:off x="992188" y="766763"/>
            <a:ext cx="5116512" cy="3836987"/>
          </a:xfrm>
          <a:prstGeom prst="rect">
            <a:avLst/>
          </a:prstGeom>
          <a:noFill/>
          <a:ln w="12700">
            <a:solidFill>
              <a:prstClr val="black"/>
            </a:solidFill>
          </a:ln>
        </p:spPr>
        <p:txBody>
          <a:bodyPr vert="horz" lIns="99041" tIns="49521" rIns="99041" bIns="49521" rtlCol="0" anchor="ctr"/>
          <a:lstStyle/>
          <a:p>
            <a:endParaRPr lang="ru-RU"/>
          </a:p>
        </p:txBody>
      </p:sp>
      <p:sp>
        <p:nvSpPr>
          <p:cNvPr id="5" name="Заметки 4"/>
          <p:cNvSpPr>
            <a:spLocks noGrp="1"/>
          </p:cNvSpPr>
          <p:nvPr>
            <p:ph type="body" sz="quarter" idx="3"/>
          </p:nvPr>
        </p:nvSpPr>
        <p:spPr>
          <a:xfrm>
            <a:off x="710090" y="4860688"/>
            <a:ext cx="5680710" cy="4604861"/>
          </a:xfrm>
          <a:prstGeom prst="rect">
            <a:avLst/>
          </a:prstGeom>
        </p:spPr>
        <p:txBody>
          <a:bodyPr vert="horz" lIns="99041" tIns="49521" rIns="99041" bIns="49521"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719598"/>
            <a:ext cx="3077052" cy="511651"/>
          </a:xfrm>
          <a:prstGeom prst="rect">
            <a:avLst/>
          </a:prstGeom>
        </p:spPr>
        <p:txBody>
          <a:bodyPr vert="horz" lIns="99041" tIns="49521" rIns="99041" bIns="49521" rtlCol="0" anchor="b"/>
          <a:lstStyle>
            <a:lvl1pPr algn="l">
              <a:defRPr sz="1300"/>
            </a:lvl1pPr>
          </a:lstStyle>
          <a:p>
            <a:endParaRPr lang="ru-RU"/>
          </a:p>
        </p:txBody>
      </p:sp>
      <p:sp>
        <p:nvSpPr>
          <p:cNvPr id="7" name="Номер слайда 6"/>
          <p:cNvSpPr>
            <a:spLocks noGrp="1"/>
          </p:cNvSpPr>
          <p:nvPr>
            <p:ph type="sldNum" sz="quarter" idx="5"/>
          </p:nvPr>
        </p:nvSpPr>
        <p:spPr>
          <a:xfrm>
            <a:off x="4022193" y="9719598"/>
            <a:ext cx="3077052" cy="511651"/>
          </a:xfrm>
          <a:prstGeom prst="rect">
            <a:avLst/>
          </a:prstGeom>
        </p:spPr>
        <p:txBody>
          <a:bodyPr vert="horz" lIns="99041" tIns="49521" rIns="99041" bIns="49521" rtlCol="0" anchor="b"/>
          <a:lstStyle>
            <a:lvl1pPr algn="r">
              <a:defRPr sz="1300"/>
            </a:lvl1pPr>
          </a:lstStyle>
          <a:p>
            <a:fld id="{6054F53A-B9EE-403F-926E-D8FB304B6CA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F73F6387-BC86-43E6-9D05-8709473A283A}"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054F53A-B9EE-403F-926E-D8FB304B6CA6}"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4076C42A-42F3-43B9-B546-BB52D03EF318}" type="datetimeFigureOut">
              <a:rPr lang="ru-RU"/>
              <a:pPr>
                <a:defRPr/>
              </a:pPr>
              <a:t>01.02.2011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C832455-1876-4404-BA86-839282F9A95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7DB0CDD-7DEE-45AD-93C3-6DB994159665}" type="datetimeFigureOut">
              <a:rPr lang="ru-RU"/>
              <a:pPr>
                <a:defRPr/>
              </a:pPr>
              <a:t>01.02.2011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197269C-C3B8-40CD-AA7B-476A43366E58}"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0ACE6E3E-1F58-4C8C-8F4D-7E7368A67619}" type="datetimeFigureOut">
              <a:rPr lang="ru-RU"/>
              <a:pPr>
                <a:defRPr/>
              </a:pPr>
              <a:t>01.02.2011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E0CFFDF-F53C-4CC4-9EB9-8D7AB4FBEAB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F22BC7EE-A215-4F2D-9DD9-00F6844ED82C}" type="datetimeFigureOut">
              <a:rPr lang="ru-RU"/>
              <a:pPr>
                <a:defRPr/>
              </a:pPr>
              <a:t>01.02.2011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9F0F084-846F-44DA-BAFD-B2EED2CB6F8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CB4C41D6-1361-4801-B29F-2FE060F3B612}" type="datetimeFigureOut">
              <a:rPr lang="ru-RU"/>
              <a:pPr>
                <a:defRPr/>
              </a:pPr>
              <a:t>01.02.2011</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3F3E48C1-4C18-4EA5-9A7B-0035720912C2}"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D64FEF30-3C4C-4599-A275-FB1B118C2819}" type="datetimeFigureOut">
              <a:rPr lang="ru-RU"/>
              <a:pPr>
                <a:defRPr/>
              </a:pPr>
              <a:t>01.02.2011</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B39FB94-A355-4CCA-8639-27197FFE0CF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9B98B40E-6F38-44BE-AD6C-4F530C052306}" type="datetimeFigureOut">
              <a:rPr lang="ru-RU"/>
              <a:pPr>
                <a:defRPr/>
              </a:pPr>
              <a:t>01.02.2011</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C0297C5C-7E6C-4EF9-B25B-F8E8AA870AC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D9147BD3-0F5A-47DA-BBD9-79D03EF42476}" type="datetimeFigureOut">
              <a:rPr lang="ru-RU"/>
              <a:pPr>
                <a:defRPr/>
              </a:pPr>
              <a:t>01.02.2011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46A32E7-2FBF-4CAC-89BA-306F6B5217BB}"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7E5365A-58C5-4CEC-BF56-502A3418CCCC}" type="datetimeFigureOut">
              <a:rPr lang="ru-RU"/>
              <a:pPr>
                <a:defRPr/>
              </a:pPr>
              <a:t>01.02.2011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222F385-471B-40B6-97BC-7AFD7A0E5AA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0722728-B168-4171-AC79-E177D2B5B60B}" type="datetimeFigureOut">
              <a:rPr lang="ru-RU"/>
              <a:pPr>
                <a:defRPr/>
              </a:pPr>
              <a:t>01.02.2011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B4D7673-1CAE-4AE0-BD96-E33493BDFA4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77C357F-2CE2-42AE-8A0A-AA9E50FC73D6}" type="datetimeFigureOut">
              <a:rPr lang="ru-RU"/>
              <a:pPr>
                <a:defRPr/>
              </a:pPr>
              <a:t>01.02.2011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54868A8-A664-4BA0-94D9-15551BE092B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1000" b="-1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DE2E984-5C30-40FD-BB9C-B254A8CA7983}" type="datetimeFigureOut">
              <a:rPr lang="ru-RU"/>
              <a:pPr>
                <a:defRPr/>
              </a:pPr>
              <a:t>01.02.2011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7F4B4AA-EC14-4967-B019-B62E248236D8}"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leta.ru/" TargetMode="External"/><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t="-4000" b="-4000"/>
          </a:stretch>
        </a:blipFill>
        <a:effectLst/>
      </p:bgPr>
    </p:bg>
    <p:spTree>
      <p:nvGrpSpPr>
        <p:cNvPr id="1" name=""/>
        <p:cNvGrpSpPr/>
        <p:nvPr/>
      </p:nvGrpSpPr>
      <p:grpSpPr>
        <a:xfrm>
          <a:off x="0" y="0"/>
          <a:ext cx="0" cy="0"/>
          <a:chOff x="0" y="0"/>
          <a:chExt cx="0" cy="0"/>
        </a:xfrm>
      </p:grpSpPr>
      <p:sp>
        <p:nvSpPr>
          <p:cNvPr id="4" name="Заголовок 1"/>
          <p:cNvSpPr txBox="1">
            <a:spLocks/>
          </p:cNvSpPr>
          <p:nvPr/>
        </p:nvSpPr>
        <p:spPr>
          <a:xfrm>
            <a:off x="685800" y="4143375"/>
            <a:ext cx="7772400" cy="1470025"/>
          </a:xfrm>
          <a:prstGeom prst="rect">
            <a:avLst/>
          </a:prstGeom>
        </p:spPr>
        <p:txBody>
          <a:bodyPr anchor="ctr">
            <a:normAutofit/>
          </a:bodyPr>
          <a:lstStyle/>
          <a:p>
            <a:pPr algn="ctr" fontAlgn="auto">
              <a:spcAft>
                <a:spcPts val="0"/>
              </a:spcAft>
              <a:defRPr/>
            </a:pPr>
            <a:endParaRPr lang="ru-RU" sz="4400" dirty="0">
              <a:latin typeface="+mj-lt"/>
              <a:ea typeface="+mj-ea"/>
              <a:cs typeface="+mj-cs"/>
            </a:endParaRPr>
          </a:p>
        </p:txBody>
      </p:sp>
      <p:sp>
        <p:nvSpPr>
          <p:cNvPr id="5" name="Заголовок 1"/>
          <p:cNvSpPr txBox="1">
            <a:spLocks/>
          </p:cNvSpPr>
          <p:nvPr/>
        </p:nvSpPr>
        <p:spPr>
          <a:xfrm>
            <a:off x="1085850" y="3673475"/>
            <a:ext cx="7772400" cy="1470025"/>
          </a:xfrm>
          <a:prstGeom prst="rect">
            <a:avLst/>
          </a:prstGeom>
        </p:spPr>
        <p:txBody>
          <a:bodyPr anchor="ctr">
            <a:normAutofit/>
          </a:bodyPr>
          <a:lstStyle/>
          <a:p>
            <a:pPr algn="r" fontAlgn="auto">
              <a:spcAft>
                <a:spcPts val="0"/>
              </a:spcAft>
              <a:defRPr/>
            </a:pPr>
            <a:r>
              <a:rPr lang="en-US" sz="7200" b="1" dirty="0" smtClean="0">
                <a:latin typeface="+mj-lt"/>
                <a:ea typeface="+mj-ea"/>
                <a:cs typeface="+mj-cs"/>
              </a:rPr>
              <a:t>ASK Labs Company</a:t>
            </a:r>
            <a:endParaRPr lang="ru-RU" sz="7200" b="1" dirty="0">
              <a:latin typeface="+mj-lt"/>
              <a:ea typeface="+mj-ea"/>
              <a:cs typeface="+mj-cs"/>
            </a:endParaRPr>
          </a:p>
        </p:txBody>
      </p:sp>
      <p:sp>
        <p:nvSpPr>
          <p:cNvPr id="7" name="TextBox 6"/>
          <p:cNvSpPr txBox="1"/>
          <p:nvPr/>
        </p:nvSpPr>
        <p:spPr>
          <a:xfrm>
            <a:off x="1714480" y="1571612"/>
            <a:ext cx="7000924" cy="369332"/>
          </a:xfrm>
          <a:prstGeom prst="rect">
            <a:avLst/>
          </a:prstGeom>
          <a:noFill/>
        </p:spPr>
        <p:txBody>
          <a:bodyPr wrap="square" rtlCol="0">
            <a:spAutoFit/>
          </a:bodyPr>
          <a:lstStyle/>
          <a:p>
            <a:pPr algn="r"/>
            <a:r>
              <a:rPr lang="en-US" dirty="0" smtClean="0">
                <a:latin typeface="+mj-lt"/>
              </a:rPr>
              <a:t>We help machines make decisions</a:t>
            </a:r>
            <a:endParaRPr lang="ru-RU" dirty="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500562" y="2405787"/>
            <a:ext cx="3455814" cy="3566041"/>
          </a:xfrm>
          <a:prstGeom prst="rect">
            <a:avLst/>
          </a:prstGeom>
          <a:noFill/>
        </p:spPr>
        <p:txBody>
          <a:bodyPr wrap="square" rtlCol="0">
            <a:spAutoFit/>
          </a:bodyPr>
          <a:lstStyle/>
          <a:p>
            <a:pPr>
              <a:lnSpc>
                <a:spcPct val="114000"/>
              </a:lnSpc>
            </a:pPr>
            <a:r>
              <a:rPr lang="en-US" dirty="0" smtClean="0">
                <a:latin typeface="+mj-lt"/>
              </a:rPr>
              <a:t>Base automation deployment on manufacture in the middle of the last century became a considerable stage in development of scientific and technical progress, promoted labor productivity increase, improvement of production quality, management optimization, elimination of the person from the manufactures which are hazardous to health.</a:t>
            </a:r>
            <a:endParaRPr lang="ru-RU" dirty="0"/>
          </a:p>
        </p:txBody>
      </p:sp>
      <p:sp>
        <p:nvSpPr>
          <p:cNvPr id="19" name="TextBox 18"/>
          <p:cNvSpPr txBox="1"/>
          <p:nvPr/>
        </p:nvSpPr>
        <p:spPr>
          <a:xfrm>
            <a:off x="971600" y="836712"/>
            <a:ext cx="7143800" cy="1346651"/>
          </a:xfrm>
          <a:prstGeom prst="rect">
            <a:avLst/>
          </a:prstGeom>
          <a:noFill/>
        </p:spPr>
        <p:txBody>
          <a:bodyPr wrap="square" rtlCol="0">
            <a:spAutoFit/>
          </a:bodyPr>
          <a:lstStyle/>
          <a:p>
            <a:pPr>
              <a:lnSpc>
                <a:spcPct val="70000"/>
              </a:lnSpc>
            </a:pPr>
            <a:r>
              <a:rPr lang="en-US" sz="3800" b="1" dirty="0" smtClean="0">
                <a:solidFill>
                  <a:srgbClr val="868A8D"/>
                </a:solidFill>
                <a:latin typeface="+mj-lt"/>
              </a:rPr>
              <a:t>Industrial automation became a stage of development of scientific and technical progress </a:t>
            </a:r>
            <a:endParaRPr lang="ru-RU" sz="3800" b="1" dirty="0">
              <a:solidFill>
                <a:srgbClr val="868A8D"/>
              </a:solidFill>
              <a:latin typeface="+mj-lt"/>
            </a:endParaRPr>
          </a:p>
        </p:txBody>
      </p:sp>
      <p:pic>
        <p:nvPicPr>
          <p:cNvPr id="1026" name="Picture 2" descr="D:\obmen\АСК\Новая папка\1-01.jpg"/>
          <p:cNvPicPr>
            <a:picLocks noChangeAspect="1" noChangeArrowheads="1"/>
          </p:cNvPicPr>
          <p:nvPr/>
        </p:nvPicPr>
        <p:blipFill>
          <a:blip r:embed="rId3" cstate="print"/>
          <a:srcRect/>
          <a:stretch>
            <a:fillRect/>
          </a:stretch>
        </p:blipFill>
        <p:spPr bwMode="auto">
          <a:xfrm>
            <a:off x="1000100" y="2571744"/>
            <a:ext cx="3452813" cy="2233613"/>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4357686" y="2420888"/>
            <a:ext cx="3929090" cy="3651318"/>
          </a:xfrm>
          <a:prstGeom prst="rect">
            <a:avLst/>
          </a:prstGeom>
        </p:spPr>
        <p:txBody>
          <a:bodyPr>
            <a:normAutofit/>
          </a:bodyPr>
          <a:lstStyle/>
          <a:p>
            <a:pPr>
              <a:lnSpc>
                <a:spcPct val="114000"/>
              </a:lnSpc>
            </a:pPr>
            <a:r>
              <a:rPr lang="en-US" dirty="0" smtClean="0">
                <a:latin typeface="+mj-lt"/>
              </a:rPr>
              <a:t>Today we are on the threshold of a new coil of scientific-technical progress which will deduce industrial production automation on new level.</a:t>
            </a:r>
          </a:p>
          <a:p>
            <a:pPr>
              <a:lnSpc>
                <a:spcPct val="114000"/>
              </a:lnSpc>
            </a:pPr>
            <a:r>
              <a:rPr lang="en-US" dirty="0" smtClean="0">
                <a:latin typeface="+mj-lt"/>
              </a:rPr>
              <a:t>This coil became possible thanks to deployment of variety of innovative technologies which we unite under the name «Automation 2.0»</a:t>
            </a:r>
            <a:endParaRPr lang="ru-RU" dirty="0" smtClean="0">
              <a:latin typeface="+mj-lt"/>
            </a:endParaRPr>
          </a:p>
          <a:p>
            <a:endParaRPr lang="ru-RU" dirty="0" smtClean="0">
              <a:latin typeface="+mj-lt"/>
            </a:endParaRPr>
          </a:p>
          <a:p>
            <a:endParaRPr lang="ru-RU" dirty="0" smtClean="0">
              <a:latin typeface="+mj-lt"/>
            </a:endParaRPr>
          </a:p>
          <a:p>
            <a:endParaRPr lang="ru-RU" dirty="0">
              <a:latin typeface="+mj-lt"/>
            </a:endParaRPr>
          </a:p>
        </p:txBody>
      </p:sp>
      <p:sp>
        <p:nvSpPr>
          <p:cNvPr id="5" name="TextBox 4"/>
          <p:cNvSpPr txBox="1"/>
          <p:nvPr/>
        </p:nvSpPr>
        <p:spPr>
          <a:xfrm>
            <a:off x="971600" y="1196752"/>
            <a:ext cx="7143800" cy="937308"/>
          </a:xfrm>
          <a:prstGeom prst="rect">
            <a:avLst/>
          </a:prstGeom>
          <a:noFill/>
        </p:spPr>
        <p:txBody>
          <a:bodyPr wrap="square" rtlCol="0">
            <a:spAutoFit/>
          </a:bodyPr>
          <a:lstStyle/>
          <a:p>
            <a:pPr>
              <a:lnSpc>
                <a:spcPct val="70000"/>
              </a:lnSpc>
            </a:pPr>
            <a:r>
              <a:rPr lang="en-US" sz="3800" b="1" dirty="0" smtClean="0">
                <a:solidFill>
                  <a:srgbClr val="868A8D"/>
                </a:solidFill>
                <a:latin typeface="+mj-lt"/>
              </a:rPr>
              <a:t>New stage of industrial automation development</a:t>
            </a:r>
          </a:p>
        </p:txBody>
      </p:sp>
      <p:pic>
        <p:nvPicPr>
          <p:cNvPr id="2050" name="Picture 2" descr="D:\obmen\АСК\Новая папка\1-02.jpg"/>
          <p:cNvPicPr>
            <a:picLocks noChangeAspect="1" noChangeArrowheads="1"/>
          </p:cNvPicPr>
          <p:nvPr/>
        </p:nvPicPr>
        <p:blipFill>
          <a:blip r:embed="rId3" cstate="print"/>
          <a:srcRect/>
          <a:stretch>
            <a:fillRect/>
          </a:stretch>
        </p:blipFill>
        <p:spPr bwMode="auto">
          <a:xfrm>
            <a:off x="714348" y="2428868"/>
            <a:ext cx="3529012" cy="2222500"/>
          </a:xfrm>
          <a:prstGeom prst="rect">
            <a:avLst/>
          </a:prstGeom>
          <a:noFill/>
        </p:spPr>
      </p:pic>
    </p:spTree>
  </p:cSld>
  <p:clrMapOvr>
    <a:masterClrMapping/>
  </p:clrMapOvr>
  <p:transition>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1628800"/>
            <a:ext cx="7143800" cy="527965"/>
          </a:xfrm>
          <a:prstGeom prst="rect">
            <a:avLst/>
          </a:prstGeom>
          <a:noFill/>
        </p:spPr>
        <p:txBody>
          <a:bodyPr wrap="square" rtlCol="0">
            <a:spAutoFit/>
          </a:bodyPr>
          <a:lstStyle/>
          <a:p>
            <a:pPr>
              <a:lnSpc>
                <a:spcPct val="70000"/>
              </a:lnSpc>
            </a:pPr>
            <a:r>
              <a:rPr lang="en-US" sz="3800" b="1" dirty="0" smtClean="0">
                <a:solidFill>
                  <a:srgbClr val="868A8D"/>
                </a:solidFill>
                <a:latin typeface="+mj-lt"/>
              </a:rPr>
              <a:t>Automation 2.0</a:t>
            </a:r>
          </a:p>
        </p:txBody>
      </p:sp>
      <p:sp>
        <p:nvSpPr>
          <p:cNvPr id="7" name="Заголовок 1"/>
          <p:cNvSpPr txBox="1">
            <a:spLocks/>
          </p:cNvSpPr>
          <p:nvPr/>
        </p:nvSpPr>
        <p:spPr>
          <a:xfrm>
            <a:off x="1043608" y="2492896"/>
            <a:ext cx="6858048" cy="2376264"/>
          </a:xfrm>
          <a:prstGeom prst="rect">
            <a:avLst/>
          </a:prstGeom>
        </p:spPr>
        <p:txBody>
          <a:bodyPr>
            <a:normAutofit/>
          </a:bodyPr>
          <a:lstStyle/>
          <a:p>
            <a:pPr>
              <a:lnSpc>
                <a:spcPct val="114000"/>
              </a:lnSpc>
            </a:pPr>
            <a:r>
              <a:rPr lang="en-US" dirty="0" smtClean="0">
                <a:latin typeface="+mn-lt"/>
              </a:rPr>
              <a:t>To meet the new demands of the market, ASK Labs has developed a product line under the title Automation 2.0.</a:t>
            </a:r>
          </a:p>
          <a:p>
            <a:pPr>
              <a:lnSpc>
                <a:spcPct val="114000"/>
              </a:lnSpc>
            </a:pPr>
            <a:endParaRPr lang="ru-RU" dirty="0" smtClean="0">
              <a:latin typeface="+mn-lt"/>
            </a:endParaRPr>
          </a:p>
          <a:p>
            <a:pPr>
              <a:lnSpc>
                <a:spcPct val="114000"/>
              </a:lnSpc>
            </a:pPr>
            <a:r>
              <a:rPr lang="en-US" dirty="0" smtClean="0">
                <a:latin typeface="+mn-lt"/>
              </a:rPr>
              <a:t>Software and hardware, includes both the proprietary software and third-party equipment manufacturers</a:t>
            </a:r>
            <a:endParaRPr lang="ru-RU" dirty="0">
              <a:latin typeface="+mn-lt"/>
            </a:endParaRPr>
          </a:p>
        </p:txBody>
      </p:sp>
    </p:spTree>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3857620" y="2444258"/>
            <a:ext cx="4314780" cy="3985138"/>
          </a:xfrm>
          <a:prstGeom prst="rect">
            <a:avLst/>
          </a:prstGeom>
        </p:spPr>
        <p:txBody>
          <a:bodyPr>
            <a:normAutofit fontScale="92500" lnSpcReduction="10000"/>
          </a:bodyPr>
          <a:lstStyle/>
          <a:p>
            <a:pPr lvl="0">
              <a:lnSpc>
                <a:spcPct val="134000"/>
              </a:lnSpc>
              <a:spcBef>
                <a:spcPts val="600"/>
              </a:spcBef>
            </a:pPr>
            <a:r>
              <a:rPr lang="en-US" dirty="0" smtClean="0">
                <a:latin typeface="+mj-lt"/>
              </a:rPr>
              <a:t>What advantages are given to manufacture by deployment of innovative technologies and algorithms of automation?</a:t>
            </a:r>
          </a:p>
          <a:p>
            <a:pPr marL="400050" lvl="0" indent="-228600">
              <a:lnSpc>
                <a:spcPct val="134000"/>
              </a:lnSpc>
              <a:spcBef>
                <a:spcPts val="600"/>
              </a:spcBef>
              <a:buClr>
                <a:srgbClr val="B5E61D"/>
              </a:buClr>
              <a:buFont typeface="Arial" pitchFamily="34" charset="0"/>
              <a:buChar char="•"/>
            </a:pPr>
            <a:r>
              <a:rPr lang="en-US" dirty="0" smtClean="0">
                <a:latin typeface="+mj-lt"/>
              </a:rPr>
              <a:t>Automation 2.0 copes with problems with which traditional industrial control doesn't cope.</a:t>
            </a:r>
          </a:p>
          <a:p>
            <a:pPr marL="400050" lvl="0" indent="-228600">
              <a:lnSpc>
                <a:spcPct val="134000"/>
              </a:lnSpc>
              <a:spcBef>
                <a:spcPts val="600"/>
              </a:spcBef>
              <a:buClr>
                <a:srgbClr val="B5E61D"/>
              </a:buClr>
              <a:buFont typeface="Arial" pitchFamily="34" charset="0"/>
              <a:buChar char="•"/>
            </a:pPr>
            <a:r>
              <a:rPr lang="en-US" dirty="0" smtClean="0">
                <a:latin typeface="+mj-lt"/>
              </a:rPr>
              <a:t>Automation 2.0 allows to automate multidimensional processes.</a:t>
            </a:r>
          </a:p>
          <a:p>
            <a:pPr marL="400050" lvl="0" indent="-228600">
              <a:lnSpc>
                <a:spcPct val="134000"/>
              </a:lnSpc>
              <a:spcBef>
                <a:spcPts val="600"/>
              </a:spcBef>
              <a:buClr>
                <a:srgbClr val="B5E61D"/>
              </a:buClr>
              <a:buFont typeface="Arial" pitchFamily="34" charset="0"/>
              <a:buChar char="•"/>
            </a:pPr>
            <a:r>
              <a:rPr lang="en-US" dirty="0" smtClean="0">
                <a:latin typeface="+mj-lt"/>
              </a:rPr>
              <a:t>Automation 2.0 allows to achieve economic benefit where it can't be made methods of base automation.</a:t>
            </a:r>
            <a:endParaRPr lang="ru-RU" sz="1600" dirty="0" smtClean="0">
              <a:latin typeface="+mn-lt"/>
            </a:endParaRPr>
          </a:p>
          <a:p>
            <a:endParaRPr lang="ru-RU" sz="1600" dirty="0" smtClean="0">
              <a:latin typeface="+mn-lt"/>
            </a:endParaRPr>
          </a:p>
          <a:p>
            <a:endParaRPr lang="ru-RU" sz="1600" dirty="0" smtClean="0">
              <a:latin typeface="+mn-lt"/>
            </a:endParaRPr>
          </a:p>
          <a:p>
            <a:endParaRPr lang="ru-RU" sz="1600" dirty="0">
              <a:latin typeface="+mn-lt"/>
            </a:endParaRPr>
          </a:p>
        </p:txBody>
      </p:sp>
      <p:sp>
        <p:nvSpPr>
          <p:cNvPr id="8" name="TextBox 7"/>
          <p:cNvSpPr txBox="1"/>
          <p:nvPr/>
        </p:nvSpPr>
        <p:spPr>
          <a:xfrm>
            <a:off x="971600" y="908720"/>
            <a:ext cx="7416824" cy="1346651"/>
          </a:xfrm>
          <a:prstGeom prst="rect">
            <a:avLst/>
          </a:prstGeom>
          <a:noFill/>
        </p:spPr>
        <p:txBody>
          <a:bodyPr wrap="square" rtlCol="0">
            <a:spAutoFit/>
          </a:bodyPr>
          <a:lstStyle/>
          <a:p>
            <a:pPr>
              <a:lnSpc>
                <a:spcPct val="70000"/>
              </a:lnSpc>
            </a:pPr>
            <a:r>
              <a:rPr lang="en-US" sz="3800" b="1" dirty="0" smtClean="0">
                <a:solidFill>
                  <a:srgbClr val="868A8D"/>
                </a:solidFill>
                <a:latin typeface="+mj-lt"/>
              </a:rPr>
              <a:t>Automation 2.0 advantages  compared with traditional industrial control </a:t>
            </a:r>
            <a:endParaRPr lang="ru-RU" sz="3800" b="1" dirty="0">
              <a:solidFill>
                <a:srgbClr val="868A8D"/>
              </a:solidFill>
              <a:latin typeface="+mj-lt"/>
            </a:endParaRPr>
          </a:p>
        </p:txBody>
      </p:sp>
      <p:pic>
        <p:nvPicPr>
          <p:cNvPr id="3074" name="Picture 2" descr="D:\obmen\АСК\Новая папка\1-03.jpg"/>
          <p:cNvPicPr>
            <a:picLocks noChangeAspect="1" noChangeArrowheads="1"/>
          </p:cNvPicPr>
          <p:nvPr/>
        </p:nvPicPr>
        <p:blipFill>
          <a:blip r:embed="rId3" cstate="print"/>
          <a:srcRect/>
          <a:stretch>
            <a:fillRect/>
          </a:stretch>
        </p:blipFill>
        <p:spPr bwMode="auto">
          <a:xfrm>
            <a:off x="928662" y="2500306"/>
            <a:ext cx="2571768" cy="2503953"/>
          </a:xfrm>
          <a:prstGeom prst="rect">
            <a:avLst/>
          </a:prstGeom>
          <a:noFill/>
        </p:spPr>
      </p:pic>
    </p:spTree>
  </p:cSld>
  <p:clrMapOvr>
    <a:masterClrMapping/>
  </p:clrMapOvr>
  <p:transition>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836712"/>
            <a:ext cx="7286676" cy="1346651"/>
          </a:xfrm>
          <a:prstGeom prst="rect">
            <a:avLst/>
          </a:prstGeom>
          <a:noFill/>
        </p:spPr>
        <p:txBody>
          <a:bodyPr wrap="square" rtlCol="0">
            <a:spAutoFit/>
          </a:bodyPr>
          <a:lstStyle/>
          <a:p>
            <a:pPr>
              <a:lnSpc>
                <a:spcPct val="70000"/>
              </a:lnSpc>
            </a:pPr>
            <a:r>
              <a:rPr lang="en-US" sz="3800" b="1" dirty="0" smtClean="0">
                <a:solidFill>
                  <a:srgbClr val="868A8D"/>
                </a:solidFill>
                <a:latin typeface="+mj-lt"/>
              </a:rPr>
              <a:t>New technologies solve problems which not on forces traditional industrial control </a:t>
            </a:r>
            <a:endParaRPr lang="ru-RU" sz="3800" b="1" dirty="0">
              <a:solidFill>
                <a:srgbClr val="868A8D"/>
              </a:solidFill>
              <a:latin typeface="+mj-lt"/>
            </a:endParaRPr>
          </a:p>
        </p:txBody>
      </p:sp>
      <p:sp>
        <p:nvSpPr>
          <p:cNvPr id="14" name="TextBox 13"/>
          <p:cNvSpPr txBox="1"/>
          <p:nvPr/>
        </p:nvSpPr>
        <p:spPr>
          <a:xfrm>
            <a:off x="3929058" y="2410671"/>
            <a:ext cx="4243342" cy="3396123"/>
          </a:xfrm>
          <a:prstGeom prst="rect">
            <a:avLst/>
          </a:prstGeom>
          <a:noFill/>
        </p:spPr>
        <p:txBody>
          <a:bodyPr wrap="square" rtlCol="0">
            <a:spAutoFit/>
          </a:bodyPr>
          <a:lstStyle/>
          <a:p>
            <a:pPr>
              <a:lnSpc>
                <a:spcPct val="114000"/>
              </a:lnSpc>
              <a:spcBef>
                <a:spcPts val="1200"/>
              </a:spcBef>
            </a:pPr>
            <a:r>
              <a:rPr lang="en-US" dirty="0" smtClean="0">
                <a:latin typeface="+mj-lt"/>
              </a:rPr>
              <a:t>The new technologies united under the name «Automation 2.0» cope with following  tasks: </a:t>
            </a:r>
          </a:p>
          <a:p>
            <a:pPr marL="342900" lvl="0" indent="-228600">
              <a:lnSpc>
                <a:spcPct val="114000"/>
              </a:lnSpc>
              <a:spcBef>
                <a:spcPts val="1200"/>
              </a:spcBef>
              <a:buClr>
                <a:srgbClr val="B5E61D"/>
              </a:buClr>
              <a:buFont typeface="Arial" pitchFamily="34" charset="0"/>
              <a:buChar char="•"/>
            </a:pPr>
            <a:r>
              <a:rPr lang="en-US" dirty="0" err="1" smtClean="0">
                <a:latin typeface="+mj-lt"/>
              </a:rPr>
              <a:t>Astable</a:t>
            </a:r>
            <a:r>
              <a:rPr lang="en-US" dirty="0" smtClean="0">
                <a:latin typeface="+mj-lt"/>
              </a:rPr>
              <a:t>, noisy </a:t>
            </a:r>
            <a:r>
              <a:rPr lang="ru-RU" dirty="0" smtClean="0">
                <a:latin typeface="+mj-lt"/>
              </a:rPr>
              <a:t> </a:t>
            </a:r>
            <a:r>
              <a:rPr lang="en-US" dirty="0" smtClean="0">
                <a:latin typeface="+mj-lt"/>
              </a:rPr>
              <a:t>technological processes.</a:t>
            </a:r>
          </a:p>
          <a:p>
            <a:pPr marL="342900" lvl="0" indent="-228600">
              <a:lnSpc>
                <a:spcPct val="114000"/>
              </a:lnSpc>
              <a:spcBef>
                <a:spcPts val="1200"/>
              </a:spcBef>
              <a:buClr>
                <a:srgbClr val="B5E61D"/>
              </a:buClr>
              <a:buFont typeface="Arial" pitchFamily="34" charset="0"/>
              <a:buChar char="•"/>
            </a:pPr>
            <a:r>
              <a:rPr lang="en-US" dirty="0" smtClean="0">
                <a:latin typeface="+mj-lt"/>
              </a:rPr>
              <a:t>The processes representing a number of alternating modes of steady and unstable movements and self-oscillations.</a:t>
            </a:r>
          </a:p>
          <a:p>
            <a:pPr marL="342900" lvl="0" indent="-228600">
              <a:lnSpc>
                <a:spcPct val="114000"/>
              </a:lnSpc>
              <a:spcBef>
                <a:spcPts val="1200"/>
              </a:spcBef>
              <a:buClr>
                <a:srgbClr val="B5E61D"/>
              </a:buClr>
              <a:buFont typeface="Arial" pitchFamily="34" charset="0"/>
              <a:buChar char="•"/>
            </a:pPr>
            <a:r>
              <a:rPr lang="en-US" dirty="0" smtClean="0">
                <a:latin typeface="+mj-lt"/>
              </a:rPr>
              <a:t>Nonlinear processes.</a:t>
            </a:r>
          </a:p>
        </p:txBody>
      </p:sp>
      <p:pic>
        <p:nvPicPr>
          <p:cNvPr id="4098" name="Picture 2" descr="D:\obmen\АСК\Новая папка\1-04.jpg"/>
          <p:cNvPicPr>
            <a:picLocks noChangeAspect="1" noChangeArrowheads="1"/>
          </p:cNvPicPr>
          <p:nvPr/>
        </p:nvPicPr>
        <p:blipFill>
          <a:blip r:embed="rId3" cstate="print"/>
          <a:srcRect/>
          <a:stretch>
            <a:fillRect/>
          </a:stretch>
        </p:blipFill>
        <p:spPr bwMode="auto">
          <a:xfrm>
            <a:off x="1000100" y="2500306"/>
            <a:ext cx="2571768" cy="2488036"/>
          </a:xfrm>
          <a:prstGeom prst="rect">
            <a:avLst/>
          </a:prstGeom>
          <a:noFill/>
        </p:spPr>
      </p:pic>
    </p:spTree>
  </p:cSld>
  <p:clrMapOvr>
    <a:masterClrMapping/>
  </p:clrMapOvr>
  <p:transition>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1268760"/>
            <a:ext cx="7105992" cy="937308"/>
          </a:xfrm>
          <a:prstGeom prst="rect">
            <a:avLst/>
          </a:prstGeom>
          <a:noFill/>
        </p:spPr>
        <p:txBody>
          <a:bodyPr wrap="square" rtlCol="0">
            <a:spAutoFit/>
          </a:bodyPr>
          <a:lstStyle/>
          <a:p>
            <a:pPr>
              <a:lnSpc>
                <a:spcPct val="70000"/>
              </a:lnSpc>
            </a:pPr>
            <a:r>
              <a:rPr lang="en-US" sz="3800" b="1" dirty="0" smtClean="0">
                <a:solidFill>
                  <a:srgbClr val="868A8D"/>
                </a:solidFill>
                <a:latin typeface="+mj-lt"/>
              </a:rPr>
              <a:t>Multidimensional processes automation </a:t>
            </a:r>
            <a:endParaRPr lang="ru-RU" sz="3800" b="1" dirty="0">
              <a:solidFill>
                <a:srgbClr val="868A8D"/>
              </a:solidFill>
              <a:latin typeface="+mj-lt"/>
            </a:endParaRPr>
          </a:p>
        </p:txBody>
      </p:sp>
      <p:sp>
        <p:nvSpPr>
          <p:cNvPr id="8" name="Заголовок 1"/>
          <p:cNvSpPr txBox="1">
            <a:spLocks/>
          </p:cNvSpPr>
          <p:nvPr/>
        </p:nvSpPr>
        <p:spPr>
          <a:xfrm>
            <a:off x="4286248" y="2429438"/>
            <a:ext cx="3526112" cy="3231810"/>
          </a:xfrm>
          <a:prstGeom prst="rect">
            <a:avLst/>
          </a:prstGeom>
        </p:spPr>
        <p:txBody>
          <a:bodyPr>
            <a:normAutofit fontScale="92500" lnSpcReduction="10000"/>
          </a:bodyPr>
          <a:lstStyle/>
          <a:p>
            <a:pPr>
              <a:spcAft>
                <a:spcPts val="600"/>
              </a:spcAft>
            </a:pPr>
            <a:r>
              <a:rPr lang="en-US" dirty="0" smtClean="0">
                <a:latin typeface="+mn-lt"/>
              </a:rPr>
              <a:t>Automation 2.0 allows to automate multidimensional processes:</a:t>
            </a:r>
          </a:p>
          <a:p>
            <a:pPr marL="342900" indent="-228600">
              <a:spcAft>
                <a:spcPts val="1200"/>
              </a:spcAft>
              <a:buClr>
                <a:srgbClr val="B5E61D"/>
              </a:buClr>
              <a:buFont typeface="Arial" pitchFamily="34" charset="0"/>
              <a:buChar char="•"/>
            </a:pPr>
            <a:r>
              <a:rPr lang="en-US" dirty="0" smtClean="0">
                <a:latin typeface="+mn-lt"/>
              </a:rPr>
              <a:t>The processes depending on several  input variables and described by several output variables.</a:t>
            </a:r>
          </a:p>
          <a:p>
            <a:pPr marL="342900" indent="-228600">
              <a:spcAft>
                <a:spcPts val="1200"/>
              </a:spcAft>
              <a:buClr>
                <a:srgbClr val="B5E61D"/>
              </a:buClr>
              <a:buFont typeface="Arial" pitchFamily="34" charset="0"/>
              <a:buChar char="•"/>
            </a:pPr>
            <a:r>
              <a:rPr lang="en-US" dirty="0" smtClean="0">
                <a:latin typeface="+mn-lt"/>
              </a:rPr>
              <a:t>There can be difficult dependences between variables .</a:t>
            </a:r>
          </a:p>
          <a:p>
            <a:pPr marL="342900" indent="-228600">
              <a:spcAft>
                <a:spcPts val="1200"/>
              </a:spcAft>
              <a:buClr>
                <a:srgbClr val="B5E61D"/>
              </a:buClr>
              <a:buFont typeface="Arial" pitchFamily="34" charset="0"/>
              <a:buChar char="•"/>
            </a:pPr>
            <a:r>
              <a:rPr lang="en-US" dirty="0" smtClean="0">
                <a:latin typeface="+mn-lt"/>
              </a:rPr>
              <a:t>Technological process can make inconsistent demands to variables.</a:t>
            </a:r>
            <a:endParaRPr lang="ru-RU" dirty="0" smtClean="0">
              <a:latin typeface="+mn-lt"/>
            </a:endParaRPr>
          </a:p>
        </p:txBody>
      </p:sp>
      <p:pic>
        <p:nvPicPr>
          <p:cNvPr id="5122" name="Picture 2" descr="D:\obmen\АСК\Новая папка\1-05.jpg"/>
          <p:cNvPicPr>
            <a:picLocks noChangeAspect="1" noChangeArrowheads="1"/>
          </p:cNvPicPr>
          <p:nvPr/>
        </p:nvPicPr>
        <p:blipFill>
          <a:blip r:embed="rId3" cstate="print"/>
          <a:srcRect/>
          <a:stretch>
            <a:fillRect/>
          </a:stretch>
        </p:blipFill>
        <p:spPr bwMode="auto">
          <a:xfrm>
            <a:off x="857224" y="2500306"/>
            <a:ext cx="3097212" cy="2286000"/>
          </a:xfrm>
          <a:prstGeom prst="rect">
            <a:avLst/>
          </a:prstGeom>
          <a:noFill/>
        </p:spPr>
      </p:pic>
    </p:spTree>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1357298"/>
            <a:ext cx="7105992" cy="937308"/>
          </a:xfrm>
          <a:prstGeom prst="rect">
            <a:avLst/>
          </a:prstGeom>
          <a:noFill/>
        </p:spPr>
        <p:txBody>
          <a:bodyPr wrap="square" rtlCol="0">
            <a:spAutoFit/>
          </a:bodyPr>
          <a:lstStyle/>
          <a:p>
            <a:pPr>
              <a:lnSpc>
                <a:spcPct val="70000"/>
              </a:lnSpc>
            </a:pPr>
            <a:r>
              <a:rPr lang="en-US" sz="3800" b="1" dirty="0" smtClean="0">
                <a:solidFill>
                  <a:srgbClr val="868A8D"/>
                </a:solidFill>
                <a:latin typeface="+mj-lt"/>
              </a:rPr>
              <a:t>What an essence of the innovative approach used in Automation 2.0?</a:t>
            </a:r>
          </a:p>
        </p:txBody>
      </p:sp>
      <p:sp>
        <p:nvSpPr>
          <p:cNvPr id="8" name="Заголовок 1"/>
          <p:cNvSpPr txBox="1">
            <a:spLocks/>
          </p:cNvSpPr>
          <p:nvPr/>
        </p:nvSpPr>
        <p:spPr>
          <a:xfrm>
            <a:off x="1043608" y="2492896"/>
            <a:ext cx="6858048" cy="2376264"/>
          </a:xfrm>
          <a:prstGeom prst="rect">
            <a:avLst/>
          </a:prstGeom>
        </p:spPr>
        <p:txBody>
          <a:bodyPr>
            <a:normAutofit/>
          </a:bodyPr>
          <a:lstStyle/>
          <a:p>
            <a:pPr>
              <a:lnSpc>
                <a:spcPct val="114000"/>
              </a:lnSpc>
            </a:pPr>
            <a:r>
              <a:rPr lang="en-US" dirty="0" smtClean="0">
                <a:latin typeface="+mn-lt"/>
              </a:rPr>
              <a:t>The Automation 2.0 key moment is model construction of technological process. For model construction algorithms of artificial intelligence are used due to which possible to operate multidimensional </a:t>
            </a:r>
            <a:r>
              <a:rPr lang="en-US" dirty="0" err="1" smtClean="0">
                <a:latin typeface="+mn-lt"/>
              </a:rPr>
              <a:t>astable</a:t>
            </a:r>
            <a:r>
              <a:rPr lang="en-US" dirty="0" smtClean="0">
                <a:latin typeface="+mn-lt"/>
              </a:rPr>
              <a:t> processes with difficult nonlinear dependences , to predict a course of technological process, to stabilize technological process and to find the optimal operating mode for it.</a:t>
            </a:r>
            <a:endParaRPr lang="ru-RU" dirty="0">
              <a:latin typeface="+mn-lt"/>
            </a:endParaRPr>
          </a:p>
        </p:txBody>
      </p:sp>
    </p:spTree>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4400" y="1686589"/>
            <a:ext cx="7105992" cy="527965"/>
          </a:xfrm>
          <a:prstGeom prst="rect">
            <a:avLst/>
          </a:prstGeom>
          <a:noFill/>
        </p:spPr>
        <p:txBody>
          <a:bodyPr wrap="square" rtlCol="0">
            <a:spAutoFit/>
          </a:bodyPr>
          <a:lstStyle/>
          <a:p>
            <a:pPr>
              <a:lnSpc>
                <a:spcPct val="70000"/>
              </a:lnSpc>
            </a:pPr>
            <a:r>
              <a:rPr lang="en-US" sz="3800" b="1" dirty="0" smtClean="0">
                <a:solidFill>
                  <a:srgbClr val="868A8D"/>
                </a:solidFill>
                <a:latin typeface="+mj-lt"/>
              </a:rPr>
              <a:t>The technological process forecast</a:t>
            </a:r>
            <a:endParaRPr lang="ru-RU" sz="3800" b="1" dirty="0">
              <a:solidFill>
                <a:srgbClr val="868A8D"/>
              </a:solidFill>
              <a:latin typeface="+mj-lt"/>
            </a:endParaRPr>
          </a:p>
        </p:txBody>
      </p:sp>
      <p:sp>
        <p:nvSpPr>
          <p:cNvPr id="8" name="Заголовок 1"/>
          <p:cNvSpPr txBox="1">
            <a:spLocks/>
          </p:cNvSpPr>
          <p:nvPr/>
        </p:nvSpPr>
        <p:spPr>
          <a:xfrm>
            <a:off x="1043608" y="2420888"/>
            <a:ext cx="6840760" cy="3231810"/>
          </a:xfrm>
          <a:prstGeom prst="rect">
            <a:avLst/>
          </a:prstGeom>
        </p:spPr>
        <p:txBody>
          <a:bodyPr>
            <a:normAutofit/>
          </a:bodyPr>
          <a:lstStyle/>
          <a:p>
            <a:pPr>
              <a:lnSpc>
                <a:spcPct val="114000"/>
              </a:lnSpc>
            </a:pPr>
            <a:r>
              <a:rPr lang="en-US" dirty="0" smtClean="0">
                <a:latin typeface="+mj-lt"/>
              </a:rPr>
              <a:t>The technological process forecast allows to realize a principle: «to operate with anticipation instead of to react to a deviation from norm». The prevention of deviations from an optimum operating mode allows to prevent foul-up, not to admit work the equipment in extreme modes, to prevent the excessive consumption of power resources and materials.</a:t>
            </a:r>
            <a:endParaRPr lang="ru-RU" dirty="0">
              <a:latin typeface="+mj-lt"/>
            </a:endParaRPr>
          </a:p>
        </p:txBody>
      </p:sp>
    </p:spTree>
  </p:cSld>
  <p:clrMapOvr>
    <a:masterClrMapping/>
  </p:clrMapOvr>
  <p:transition>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1628800"/>
            <a:ext cx="7105992" cy="527965"/>
          </a:xfrm>
          <a:prstGeom prst="rect">
            <a:avLst/>
          </a:prstGeom>
          <a:noFill/>
        </p:spPr>
        <p:txBody>
          <a:bodyPr wrap="square" rtlCol="0">
            <a:spAutoFit/>
          </a:bodyPr>
          <a:lstStyle/>
          <a:p>
            <a:pPr>
              <a:lnSpc>
                <a:spcPct val="70000"/>
              </a:lnSpc>
            </a:pPr>
            <a:r>
              <a:rPr lang="en-US" sz="3800" b="1" dirty="0" smtClean="0">
                <a:solidFill>
                  <a:srgbClr val="868A8D"/>
                </a:solidFill>
                <a:latin typeface="+mj-lt"/>
              </a:rPr>
              <a:t>Optimization</a:t>
            </a:r>
            <a:endParaRPr lang="ru-RU" sz="3800" b="1" dirty="0">
              <a:solidFill>
                <a:srgbClr val="868A8D"/>
              </a:solidFill>
              <a:latin typeface="+mj-lt"/>
            </a:endParaRPr>
          </a:p>
        </p:txBody>
      </p:sp>
      <p:sp>
        <p:nvSpPr>
          <p:cNvPr id="8" name="Заголовок 1"/>
          <p:cNvSpPr txBox="1">
            <a:spLocks/>
          </p:cNvSpPr>
          <p:nvPr/>
        </p:nvSpPr>
        <p:spPr>
          <a:xfrm>
            <a:off x="3995936" y="2564904"/>
            <a:ext cx="4896544" cy="3096344"/>
          </a:xfrm>
          <a:prstGeom prst="rect">
            <a:avLst/>
          </a:prstGeom>
        </p:spPr>
        <p:txBody>
          <a:bodyPr>
            <a:normAutofit/>
          </a:bodyPr>
          <a:lstStyle/>
          <a:p>
            <a:pPr fontAlgn="auto">
              <a:lnSpc>
                <a:spcPct val="114000"/>
              </a:lnSpc>
              <a:spcAft>
                <a:spcPts val="0"/>
              </a:spcAft>
              <a:buClr>
                <a:srgbClr val="92D050"/>
              </a:buClr>
              <a:defRPr/>
            </a:pPr>
            <a:r>
              <a:rPr lang="en-US" dirty="0" smtClean="0">
                <a:latin typeface="+mn-lt"/>
              </a:rPr>
              <a:t>The general approach to optimization of technological process in Automation 2.0:</a:t>
            </a:r>
          </a:p>
          <a:p>
            <a:pPr marL="342900" indent="-228600" fontAlgn="auto">
              <a:lnSpc>
                <a:spcPct val="114000"/>
              </a:lnSpc>
              <a:spcAft>
                <a:spcPts val="0"/>
              </a:spcAft>
              <a:buClr>
                <a:srgbClr val="92D050"/>
              </a:buClr>
              <a:buFont typeface="Arial" pitchFamily="34" charset="0"/>
              <a:buChar char="•"/>
              <a:defRPr/>
            </a:pPr>
            <a:r>
              <a:rPr lang="en-US" dirty="0" smtClean="0">
                <a:latin typeface="+mn-lt"/>
              </a:rPr>
              <a:t>At the first stage we reduce a range of deviations of technological process to minimum values,</a:t>
            </a:r>
            <a:endParaRPr lang="ru-RU" dirty="0" smtClean="0">
              <a:latin typeface="+mn-lt"/>
            </a:endParaRPr>
          </a:p>
          <a:p>
            <a:pPr marL="342900" indent="-228600" fontAlgn="auto">
              <a:lnSpc>
                <a:spcPct val="114000"/>
              </a:lnSpc>
              <a:spcAft>
                <a:spcPts val="0"/>
              </a:spcAft>
              <a:buClr>
                <a:srgbClr val="92D050"/>
              </a:buClr>
              <a:buFont typeface="Arial" pitchFamily="34" charset="0"/>
              <a:buChar char="•"/>
              <a:defRPr/>
            </a:pPr>
            <a:r>
              <a:rPr lang="en-US" dirty="0" smtClean="0">
                <a:latin typeface="+mn-lt"/>
              </a:rPr>
              <a:t>At a following stage the optimum operating mode of technological process is calculated,</a:t>
            </a:r>
          </a:p>
          <a:p>
            <a:pPr marL="342900" indent="-228600" fontAlgn="auto">
              <a:lnSpc>
                <a:spcPct val="114000"/>
              </a:lnSpc>
              <a:spcAft>
                <a:spcPts val="0"/>
              </a:spcAft>
              <a:buClr>
                <a:srgbClr val="92D050"/>
              </a:buClr>
              <a:buFont typeface="Arial" pitchFamily="34" charset="0"/>
              <a:buChar char="•"/>
              <a:defRPr/>
            </a:pPr>
            <a:r>
              <a:rPr lang="en-US" dirty="0" smtClean="0">
                <a:latin typeface="+mn-lt"/>
              </a:rPr>
              <a:t>Then we shift a working range to a technological limit.</a:t>
            </a:r>
            <a:endParaRPr lang="ru-RU" dirty="0" smtClean="0">
              <a:latin typeface="+mn-lt"/>
            </a:endParaRPr>
          </a:p>
          <a:p>
            <a:pPr marL="453600" indent="-265113" fontAlgn="auto">
              <a:lnSpc>
                <a:spcPct val="110000"/>
              </a:lnSpc>
              <a:spcAft>
                <a:spcPts val="0"/>
              </a:spcAft>
              <a:buClr>
                <a:srgbClr val="92D050"/>
              </a:buClr>
              <a:buFont typeface="Wingdings" pitchFamily="2" charset="2"/>
              <a:buChar char="§"/>
              <a:defRPr/>
            </a:pPr>
            <a:endParaRPr lang="ru-RU" sz="1600" dirty="0" smtClean="0">
              <a:latin typeface="+mn-lt"/>
            </a:endParaRPr>
          </a:p>
          <a:p>
            <a:pPr marL="92075" indent="265113" fontAlgn="auto">
              <a:lnSpc>
                <a:spcPct val="114000"/>
              </a:lnSpc>
              <a:spcAft>
                <a:spcPts val="0"/>
              </a:spcAft>
              <a:buClr>
                <a:srgbClr val="92D050"/>
              </a:buClr>
              <a:defRPr/>
            </a:pPr>
            <a:endParaRPr lang="ru-RU" sz="1600" dirty="0" smtClean="0">
              <a:latin typeface="+mn-lt"/>
            </a:endParaRPr>
          </a:p>
          <a:p>
            <a:pPr marL="92075" indent="265113" fontAlgn="auto">
              <a:lnSpc>
                <a:spcPct val="114000"/>
              </a:lnSpc>
              <a:spcAft>
                <a:spcPts val="0"/>
              </a:spcAft>
              <a:buClr>
                <a:srgbClr val="92D050"/>
              </a:buClr>
              <a:buFont typeface="Wingdings" pitchFamily="2" charset="2"/>
              <a:buChar char="§"/>
              <a:defRPr/>
            </a:pPr>
            <a:endParaRPr lang="ru-RU" sz="1600" dirty="0" smtClean="0">
              <a:latin typeface="+mn-lt"/>
            </a:endParaRPr>
          </a:p>
          <a:p>
            <a:pPr marL="92075" indent="265113" fontAlgn="auto">
              <a:lnSpc>
                <a:spcPct val="114000"/>
              </a:lnSpc>
              <a:spcAft>
                <a:spcPts val="0"/>
              </a:spcAft>
              <a:buClr>
                <a:srgbClr val="92D050"/>
              </a:buClr>
              <a:buFont typeface="Wingdings" pitchFamily="2" charset="2"/>
              <a:buChar char="§"/>
              <a:defRPr/>
            </a:pPr>
            <a:endParaRPr lang="ru-RU" sz="1600" dirty="0" smtClean="0">
              <a:latin typeface="+mn-lt"/>
            </a:endParaRPr>
          </a:p>
          <a:p>
            <a:pPr marL="92075" indent="265113" fontAlgn="auto">
              <a:lnSpc>
                <a:spcPct val="114000"/>
              </a:lnSpc>
              <a:spcAft>
                <a:spcPts val="0"/>
              </a:spcAft>
              <a:buClr>
                <a:srgbClr val="92D050"/>
              </a:buClr>
              <a:buFont typeface="Wingdings" pitchFamily="2" charset="2"/>
              <a:buChar char="§"/>
              <a:defRPr/>
            </a:pPr>
            <a:endParaRPr lang="ru-RU" sz="1600" dirty="0" smtClean="0">
              <a:latin typeface="+mn-lt"/>
            </a:endParaRPr>
          </a:p>
          <a:p>
            <a:pPr marL="92075" indent="265113" fontAlgn="auto">
              <a:lnSpc>
                <a:spcPct val="114000"/>
              </a:lnSpc>
              <a:spcAft>
                <a:spcPts val="0"/>
              </a:spcAft>
              <a:buClr>
                <a:srgbClr val="92D050"/>
              </a:buClr>
              <a:buFont typeface="Wingdings" pitchFamily="2" charset="2"/>
              <a:buChar char="§"/>
              <a:defRPr/>
            </a:pPr>
            <a:endParaRPr lang="ru-RU" sz="1600" dirty="0" smtClean="0">
              <a:latin typeface="+mn-lt"/>
            </a:endParaRPr>
          </a:p>
          <a:p>
            <a:endParaRPr lang="ru-RU" sz="1600" dirty="0" smtClean="0">
              <a:latin typeface="+mn-lt"/>
            </a:endParaRPr>
          </a:p>
          <a:p>
            <a:endParaRPr lang="ru-RU" sz="1600" dirty="0" smtClean="0">
              <a:latin typeface="+mn-lt"/>
            </a:endParaRPr>
          </a:p>
          <a:p>
            <a:endParaRPr lang="ru-RU" sz="1600" dirty="0" smtClean="0">
              <a:latin typeface="+mn-lt"/>
            </a:endParaRPr>
          </a:p>
          <a:p>
            <a:endParaRPr lang="ru-RU" sz="1600" dirty="0">
              <a:latin typeface="+mn-lt"/>
            </a:endParaRPr>
          </a:p>
        </p:txBody>
      </p:sp>
      <p:pic>
        <p:nvPicPr>
          <p:cNvPr id="1026" name="Picture 2"/>
          <p:cNvPicPr>
            <a:picLocks noChangeAspect="1" noChangeArrowheads="1"/>
          </p:cNvPicPr>
          <p:nvPr/>
        </p:nvPicPr>
        <p:blipFill>
          <a:blip r:embed="rId3" cstate="print"/>
          <a:srcRect/>
          <a:stretch>
            <a:fillRect/>
          </a:stretch>
        </p:blipFill>
        <p:spPr bwMode="auto">
          <a:xfrm>
            <a:off x="1043608" y="2621632"/>
            <a:ext cx="2819400" cy="2895600"/>
          </a:xfrm>
          <a:prstGeom prst="rect">
            <a:avLst/>
          </a:prstGeom>
          <a:noFill/>
          <a:ln w="9525">
            <a:noFill/>
            <a:miter lim="800000"/>
            <a:headEnd/>
            <a:tailEnd/>
          </a:ln>
        </p:spPr>
      </p:pic>
    </p:spTree>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4400" y="1615151"/>
            <a:ext cx="7105992" cy="527965"/>
          </a:xfrm>
          <a:prstGeom prst="rect">
            <a:avLst/>
          </a:prstGeom>
          <a:noFill/>
        </p:spPr>
        <p:txBody>
          <a:bodyPr wrap="square" rtlCol="0">
            <a:spAutoFit/>
          </a:bodyPr>
          <a:lstStyle/>
          <a:p>
            <a:pPr>
              <a:lnSpc>
                <a:spcPct val="70000"/>
              </a:lnSpc>
            </a:pPr>
            <a:r>
              <a:rPr lang="en-US" sz="3800" b="1" dirty="0" smtClean="0">
                <a:solidFill>
                  <a:srgbClr val="868A8D"/>
                </a:solidFill>
                <a:latin typeface="+mj-lt"/>
              </a:rPr>
              <a:t>Modern mathematical algorithms</a:t>
            </a:r>
          </a:p>
        </p:txBody>
      </p:sp>
      <p:sp>
        <p:nvSpPr>
          <p:cNvPr id="8" name="Заголовок 1"/>
          <p:cNvSpPr txBox="1">
            <a:spLocks/>
          </p:cNvSpPr>
          <p:nvPr/>
        </p:nvSpPr>
        <p:spPr>
          <a:xfrm>
            <a:off x="3428992" y="2420888"/>
            <a:ext cx="4455376" cy="3231810"/>
          </a:xfrm>
          <a:prstGeom prst="rect">
            <a:avLst/>
          </a:prstGeom>
        </p:spPr>
        <p:txBody>
          <a:bodyPr>
            <a:normAutofit/>
          </a:bodyPr>
          <a:lstStyle/>
          <a:p>
            <a:pPr>
              <a:lnSpc>
                <a:spcPct val="114000"/>
              </a:lnSpc>
            </a:pPr>
            <a:r>
              <a:rPr lang="en-US" dirty="0" smtClean="0">
                <a:latin typeface="+mj-lt"/>
              </a:rPr>
              <a:t>Modern mathematical algorithms are used in Automation 2.0 for model construction of technological process. Such as:  fuzzy logic, neural networks and genetic algorithms, management by means of the simulated forecast, feedback system, expert systems, management by means of statistical models.</a:t>
            </a:r>
            <a:endParaRPr lang="ru-RU" dirty="0">
              <a:latin typeface="+mj-lt"/>
            </a:endParaRPr>
          </a:p>
        </p:txBody>
      </p:sp>
      <p:pic>
        <p:nvPicPr>
          <p:cNvPr id="6146" name="Picture 2" descr="D:\obmen\АСК\Новая папка\1-06.jpg"/>
          <p:cNvPicPr>
            <a:picLocks noChangeAspect="1" noChangeArrowheads="1"/>
          </p:cNvPicPr>
          <p:nvPr/>
        </p:nvPicPr>
        <p:blipFill>
          <a:blip r:embed="rId3" cstate="print"/>
          <a:srcRect/>
          <a:stretch>
            <a:fillRect/>
          </a:stretch>
        </p:blipFill>
        <p:spPr bwMode="auto">
          <a:xfrm>
            <a:off x="928662" y="2500306"/>
            <a:ext cx="2185987" cy="1700212"/>
          </a:xfrm>
          <a:prstGeom prst="rect">
            <a:avLst/>
          </a:prstGeom>
          <a:noFill/>
        </p:spPr>
      </p:pic>
    </p:spTree>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71600" y="1686589"/>
            <a:ext cx="7105992" cy="527965"/>
          </a:xfrm>
          <a:prstGeom prst="rect">
            <a:avLst/>
          </a:prstGeom>
          <a:noFill/>
        </p:spPr>
        <p:txBody>
          <a:bodyPr wrap="square" rtlCol="0">
            <a:spAutoFit/>
          </a:bodyPr>
          <a:lstStyle/>
          <a:p>
            <a:pPr>
              <a:lnSpc>
                <a:spcPct val="70000"/>
              </a:lnSpc>
            </a:pPr>
            <a:r>
              <a:rPr lang="en-US" sz="3800" b="1" dirty="0" smtClean="0">
                <a:solidFill>
                  <a:srgbClr val="868A8D"/>
                </a:solidFill>
                <a:latin typeface="+mj-lt"/>
              </a:rPr>
              <a:t>Use of computers in the industry</a:t>
            </a:r>
          </a:p>
        </p:txBody>
      </p:sp>
      <p:sp>
        <p:nvSpPr>
          <p:cNvPr id="8" name="Заголовок 1"/>
          <p:cNvSpPr txBox="1">
            <a:spLocks/>
          </p:cNvSpPr>
          <p:nvPr/>
        </p:nvSpPr>
        <p:spPr>
          <a:xfrm>
            <a:off x="971600" y="2420888"/>
            <a:ext cx="6840760" cy="3231810"/>
          </a:xfrm>
          <a:prstGeom prst="rect">
            <a:avLst/>
          </a:prstGeom>
        </p:spPr>
        <p:txBody>
          <a:bodyPr>
            <a:normAutofit/>
          </a:bodyPr>
          <a:lstStyle/>
          <a:p>
            <a:pPr>
              <a:lnSpc>
                <a:spcPct val="114000"/>
              </a:lnSpc>
            </a:pPr>
            <a:r>
              <a:rPr lang="en-US" dirty="0" smtClean="0">
                <a:latin typeface="+mj-lt"/>
              </a:rPr>
              <a:t>Wide application of Automation 2.0 innovative technologies are possible only owing to wide use of computers on manufacture as new technologies demands volume and fast calculations.</a:t>
            </a:r>
          </a:p>
          <a:p>
            <a:pPr>
              <a:lnSpc>
                <a:spcPct val="114000"/>
              </a:lnSpc>
            </a:pPr>
            <a:r>
              <a:rPr lang="en-US" dirty="0" smtClean="0">
                <a:latin typeface="+mj-lt"/>
              </a:rPr>
              <a:t>For the further development of Automation 2.0 ASK Labs has started development of the national software.</a:t>
            </a:r>
            <a:endParaRPr lang="ru-RU" dirty="0">
              <a:latin typeface="+mj-lt"/>
            </a:endParaRPr>
          </a:p>
        </p:txBody>
      </p:sp>
    </p:spTree>
  </p:cSld>
  <p:clrMapOvr>
    <a:masterClrMapping/>
  </p:clrMapOvr>
  <p:transition>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971600" y="1340768"/>
            <a:ext cx="6835248" cy="937308"/>
          </a:xfrm>
          <a:prstGeom prst="rect">
            <a:avLst/>
          </a:prstGeom>
          <a:noFill/>
        </p:spPr>
        <p:txBody>
          <a:bodyPr wrap="square" rtlCol="0">
            <a:spAutoFit/>
          </a:bodyPr>
          <a:lstStyle/>
          <a:p>
            <a:pPr>
              <a:lnSpc>
                <a:spcPct val="70000"/>
              </a:lnSpc>
            </a:pPr>
            <a:r>
              <a:rPr lang="en-US" sz="3800" b="1" dirty="0" smtClean="0">
                <a:solidFill>
                  <a:srgbClr val="868A8D"/>
                </a:solidFill>
                <a:latin typeface="+mj-lt"/>
              </a:rPr>
              <a:t>Economic benefit of deployment for the enterprises</a:t>
            </a:r>
            <a:endParaRPr lang="ru-RU" sz="3800" b="1" dirty="0">
              <a:solidFill>
                <a:srgbClr val="868A8D"/>
              </a:solidFill>
              <a:latin typeface="+mj-lt"/>
            </a:endParaRPr>
          </a:p>
        </p:txBody>
      </p:sp>
      <p:sp>
        <p:nvSpPr>
          <p:cNvPr id="39" name="TextBox 38"/>
          <p:cNvSpPr txBox="1"/>
          <p:nvPr/>
        </p:nvSpPr>
        <p:spPr>
          <a:xfrm>
            <a:off x="2195736" y="3717032"/>
            <a:ext cx="2448272" cy="1724703"/>
          </a:xfrm>
          <a:prstGeom prst="rect">
            <a:avLst/>
          </a:prstGeom>
          <a:noFill/>
        </p:spPr>
        <p:txBody>
          <a:bodyPr wrap="square" rtlCol="0">
            <a:spAutoFit/>
          </a:bodyPr>
          <a:lstStyle/>
          <a:p>
            <a:pPr algn="r">
              <a:lnSpc>
                <a:spcPct val="114000"/>
              </a:lnSpc>
            </a:pPr>
            <a:r>
              <a:rPr lang="en-US" sz="2400" b="1" dirty="0" smtClean="0">
                <a:latin typeface="+mj-lt"/>
              </a:rPr>
              <a:t>Refining</a:t>
            </a:r>
            <a:endParaRPr lang="ru-RU" sz="2400" b="1" dirty="0" smtClean="0">
              <a:latin typeface="+mj-lt"/>
            </a:endParaRPr>
          </a:p>
          <a:p>
            <a:pPr algn="r">
              <a:lnSpc>
                <a:spcPct val="114000"/>
              </a:lnSpc>
            </a:pPr>
            <a:r>
              <a:rPr lang="en-US" sz="2400" b="1" dirty="0" smtClean="0">
                <a:latin typeface="+mj-lt"/>
              </a:rPr>
              <a:t>Petrochemical</a:t>
            </a:r>
            <a:endParaRPr lang="ru-RU" sz="2400" b="1" dirty="0" smtClean="0">
              <a:latin typeface="+mj-lt"/>
            </a:endParaRPr>
          </a:p>
          <a:p>
            <a:pPr algn="r">
              <a:lnSpc>
                <a:spcPct val="114000"/>
              </a:lnSpc>
            </a:pPr>
            <a:r>
              <a:rPr lang="en-US" sz="2400" b="1" dirty="0" smtClean="0">
                <a:latin typeface="+mj-lt"/>
              </a:rPr>
              <a:t>Metallurgy</a:t>
            </a:r>
            <a:endParaRPr lang="ru-RU" sz="2400" b="1" dirty="0" smtClean="0">
              <a:latin typeface="+mj-lt"/>
            </a:endParaRPr>
          </a:p>
          <a:p>
            <a:endParaRPr lang="ru-RU" sz="2400" b="1" dirty="0"/>
          </a:p>
        </p:txBody>
      </p:sp>
      <p:sp>
        <p:nvSpPr>
          <p:cNvPr id="40" name="TextBox 39"/>
          <p:cNvSpPr txBox="1"/>
          <p:nvPr/>
        </p:nvSpPr>
        <p:spPr>
          <a:xfrm>
            <a:off x="4860032" y="3717032"/>
            <a:ext cx="2232248" cy="1724703"/>
          </a:xfrm>
          <a:prstGeom prst="rect">
            <a:avLst/>
          </a:prstGeom>
          <a:noFill/>
        </p:spPr>
        <p:txBody>
          <a:bodyPr wrap="square" rtlCol="0">
            <a:spAutoFit/>
          </a:bodyPr>
          <a:lstStyle/>
          <a:p>
            <a:pPr>
              <a:lnSpc>
                <a:spcPct val="114000"/>
              </a:lnSpc>
            </a:pPr>
            <a:r>
              <a:rPr lang="en-US" sz="2400" b="1" dirty="0" smtClean="0">
                <a:latin typeface="+mj-lt"/>
              </a:rPr>
              <a:t>4…15%</a:t>
            </a:r>
            <a:endParaRPr lang="ru-RU" sz="2400" b="1" dirty="0" smtClean="0">
              <a:latin typeface="+mj-lt"/>
            </a:endParaRPr>
          </a:p>
          <a:p>
            <a:pPr>
              <a:lnSpc>
                <a:spcPct val="114000"/>
              </a:lnSpc>
            </a:pPr>
            <a:r>
              <a:rPr lang="en-US" sz="2400" b="1" dirty="0" smtClean="0">
                <a:latin typeface="+mj-lt"/>
              </a:rPr>
              <a:t>3…12%</a:t>
            </a:r>
            <a:endParaRPr lang="ru-RU" sz="2400" b="1" dirty="0" smtClean="0">
              <a:latin typeface="+mj-lt"/>
            </a:endParaRPr>
          </a:p>
          <a:p>
            <a:pPr>
              <a:lnSpc>
                <a:spcPct val="114000"/>
              </a:lnSpc>
            </a:pPr>
            <a:r>
              <a:rPr lang="en-US" sz="2400" b="1" dirty="0" smtClean="0">
                <a:latin typeface="+mj-lt"/>
              </a:rPr>
              <a:t>2…10%</a:t>
            </a:r>
            <a:endParaRPr lang="ru-RU" sz="2400" b="1" dirty="0" smtClean="0">
              <a:latin typeface="+mj-lt"/>
            </a:endParaRPr>
          </a:p>
          <a:p>
            <a:endParaRPr lang="ru-RU" sz="2400" b="1" dirty="0"/>
          </a:p>
        </p:txBody>
      </p:sp>
      <p:sp>
        <p:nvSpPr>
          <p:cNvPr id="41" name="TextBox 40"/>
          <p:cNvSpPr txBox="1"/>
          <p:nvPr/>
        </p:nvSpPr>
        <p:spPr>
          <a:xfrm>
            <a:off x="971600" y="2492896"/>
            <a:ext cx="7344816" cy="1200329"/>
          </a:xfrm>
          <a:prstGeom prst="rect">
            <a:avLst/>
          </a:prstGeom>
          <a:noFill/>
        </p:spPr>
        <p:txBody>
          <a:bodyPr wrap="square" rtlCol="0">
            <a:spAutoFit/>
          </a:bodyPr>
          <a:lstStyle/>
          <a:p>
            <a:r>
              <a:rPr lang="en-US" dirty="0" smtClean="0">
                <a:latin typeface="+mj-lt"/>
              </a:rPr>
              <a:t>Economic benefit of Automation 2.0 deployment depends on branch, automation level of the enterprise and other production factors. On the average it is possible to expect following effect from deployment in different sectors:</a:t>
            </a:r>
            <a:endParaRPr lang="ru-RU" dirty="0">
              <a:latin typeface="+mj-lt"/>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714480" y="2357430"/>
            <a:ext cx="6889968" cy="2857504"/>
          </a:xfrm>
          <a:prstGeom prst="rect">
            <a:avLst/>
          </a:prstGeom>
        </p:spPr>
        <p:txBody>
          <a:bodyPr>
            <a:normAutofit/>
          </a:bodyPr>
          <a:lstStyle/>
          <a:p>
            <a:pPr fontAlgn="auto">
              <a:lnSpc>
                <a:spcPct val="114000"/>
              </a:lnSpc>
              <a:spcAft>
                <a:spcPts val="0"/>
              </a:spcAft>
              <a:defRPr/>
            </a:pPr>
            <a:endParaRPr lang="ru-RU" sz="1600" dirty="0" smtClean="0">
              <a:latin typeface="+mn-lt"/>
            </a:endParaRPr>
          </a:p>
          <a:p>
            <a:endParaRPr lang="ru-RU" sz="1600" dirty="0" smtClean="0">
              <a:latin typeface="+mn-lt"/>
            </a:endParaRPr>
          </a:p>
          <a:p>
            <a:endParaRPr lang="ru-RU" sz="1600" dirty="0" smtClean="0">
              <a:latin typeface="+mn-lt"/>
            </a:endParaRPr>
          </a:p>
          <a:p>
            <a:endParaRPr lang="ru-RU" sz="1600" dirty="0">
              <a:latin typeface="+mn-lt"/>
            </a:endParaRPr>
          </a:p>
        </p:txBody>
      </p:sp>
      <p:sp>
        <p:nvSpPr>
          <p:cNvPr id="37" name="TextBox 36"/>
          <p:cNvSpPr txBox="1"/>
          <p:nvPr/>
        </p:nvSpPr>
        <p:spPr>
          <a:xfrm>
            <a:off x="971600" y="1676899"/>
            <a:ext cx="6835248" cy="527965"/>
          </a:xfrm>
          <a:prstGeom prst="rect">
            <a:avLst/>
          </a:prstGeom>
          <a:noFill/>
        </p:spPr>
        <p:txBody>
          <a:bodyPr wrap="square" rtlCol="0">
            <a:spAutoFit/>
          </a:bodyPr>
          <a:lstStyle/>
          <a:p>
            <a:pPr>
              <a:lnSpc>
                <a:spcPct val="70000"/>
              </a:lnSpc>
            </a:pPr>
            <a:r>
              <a:rPr lang="en-US" sz="3800" b="1" dirty="0" smtClean="0">
                <a:solidFill>
                  <a:srgbClr val="868A8D"/>
                </a:solidFill>
                <a:latin typeface="+mj-lt"/>
              </a:rPr>
              <a:t>The total economic effect</a:t>
            </a:r>
            <a:endParaRPr lang="ru-RU" sz="3800" b="1" dirty="0">
              <a:solidFill>
                <a:srgbClr val="868A8D"/>
              </a:solidFill>
              <a:latin typeface="+mj-lt"/>
            </a:endParaRPr>
          </a:p>
        </p:txBody>
      </p:sp>
      <p:sp>
        <p:nvSpPr>
          <p:cNvPr id="39" name="TextBox 38"/>
          <p:cNvSpPr txBox="1"/>
          <p:nvPr/>
        </p:nvSpPr>
        <p:spPr>
          <a:xfrm>
            <a:off x="1115616" y="2564904"/>
            <a:ext cx="7488832" cy="2122953"/>
          </a:xfrm>
          <a:prstGeom prst="rect">
            <a:avLst/>
          </a:prstGeom>
          <a:noFill/>
        </p:spPr>
        <p:txBody>
          <a:bodyPr wrap="square" rtlCol="0">
            <a:spAutoFit/>
          </a:bodyPr>
          <a:lstStyle/>
          <a:p>
            <a:pPr>
              <a:lnSpc>
                <a:spcPct val="114000"/>
              </a:lnSpc>
              <a:spcAft>
                <a:spcPts val="1200"/>
              </a:spcAft>
            </a:pPr>
            <a:r>
              <a:rPr lang="en-US" dirty="0" smtClean="0">
                <a:latin typeface="+mj-lt"/>
              </a:rPr>
              <a:t>Experts calculations show that Automation 2.0 deployment of at least on 10 % of the enterprises of the oil, metallurgical and mining industry will give about $2 billions (60 billions RUB) total effect.</a:t>
            </a:r>
          </a:p>
          <a:p>
            <a:pPr>
              <a:lnSpc>
                <a:spcPct val="114000"/>
              </a:lnSpc>
              <a:spcAft>
                <a:spcPts val="1200"/>
              </a:spcAft>
            </a:pPr>
            <a:r>
              <a:rPr lang="en-US" dirty="0" smtClean="0">
                <a:latin typeface="+mj-lt"/>
              </a:rPr>
              <a:t>This effect develops from economy of power resources and materials, increase of labor productivity and production efficiency, decrease in deterioration of the equipment.</a:t>
            </a:r>
            <a:r>
              <a:rPr lang="ru-RU" dirty="0" smtClean="0">
                <a:latin typeface="+mj-lt"/>
              </a:rPr>
              <a:t> </a:t>
            </a:r>
            <a:endParaRPr lang="ru-RU" dirty="0">
              <a:latin typeface="+mj-lt"/>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7664" y="2492896"/>
            <a:ext cx="6835248" cy="1346651"/>
          </a:xfrm>
          <a:prstGeom prst="rect">
            <a:avLst/>
          </a:prstGeom>
          <a:noFill/>
        </p:spPr>
        <p:txBody>
          <a:bodyPr wrap="square" rtlCol="0">
            <a:spAutoFit/>
          </a:bodyPr>
          <a:lstStyle/>
          <a:p>
            <a:pPr>
              <a:lnSpc>
                <a:spcPct val="70000"/>
              </a:lnSpc>
            </a:pPr>
            <a:r>
              <a:rPr lang="en-US" sz="3800" b="1" dirty="0" smtClean="0">
                <a:solidFill>
                  <a:srgbClr val="868A8D"/>
                </a:solidFill>
                <a:latin typeface="+mj-lt"/>
              </a:rPr>
              <a:t>Alex Golovin</a:t>
            </a:r>
          </a:p>
          <a:p>
            <a:pPr>
              <a:lnSpc>
                <a:spcPct val="70000"/>
              </a:lnSpc>
            </a:pPr>
            <a:r>
              <a:rPr lang="en-US" sz="3800" b="1" dirty="0" smtClean="0">
                <a:solidFill>
                  <a:srgbClr val="868A8D"/>
                </a:solidFill>
                <a:latin typeface="+mj-lt"/>
              </a:rPr>
              <a:t>ASK </a:t>
            </a:r>
            <a:r>
              <a:rPr lang="en-US" sz="3800" b="1" dirty="0" smtClean="0">
                <a:solidFill>
                  <a:srgbClr val="868A8D"/>
                </a:solidFill>
                <a:latin typeface="+mj-lt"/>
              </a:rPr>
              <a:t>Labs Company </a:t>
            </a:r>
            <a:br>
              <a:rPr lang="en-US" sz="3800" b="1" dirty="0" smtClean="0">
                <a:solidFill>
                  <a:srgbClr val="868A8D"/>
                </a:solidFill>
                <a:latin typeface="+mj-lt"/>
              </a:rPr>
            </a:br>
            <a:endParaRPr lang="ru-RU" sz="3800" b="1" dirty="0">
              <a:solidFill>
                <a:srgbClr val="868A8D"/>
              </a:solidFill>
              <a:latin typeface="+mj-lt"/>
            </a:endParaRPr>
          </a:p>
        </p:txBody>
      </p:sp>
      <p:grpSp>
        <p:nvGrpSpPr>
          <p:cNvPr id="2" name="Группа 10"/>
          <p:cNvGrpSpPr>
            <a:grpSpLocks/>
          </p:cNvGrpSpPr>
          <p:nvPr/>
        </p:nvGrpSpPr>
        <p:grpSpPr bwMode="auto">
          <a:xfrm>
            <a:off x="1714480" y="4429132"/>
            <a:ext cx="6715172" cy="1042010"/>
            <a:chOff x="357188" y="2928943"/>
            <a:chExt cx="8286750" cy="1285875"/>
          </a:xfrm>
        </p:grpSpPr>
        <p:sp>
          <p:nvSpPr>
            <p:cNvPr id="10" name="Скругленный прямоугольник 9"/>
            <p:cNvSpPr/>
            <p:nvPr/>
          </p:nvSpPr>
          <p:spPr>
            <a:xfrm>
              <a:off x="357188" y="2928943"/>
              <a:ext cx="8286750" cy="1285875"/>
            </a:xfrm>
            <a:prstGeom prst="roundRect">
              <a:avLst/>
            </a:prstGeom>
            <a:solidFill>
              <a:schemeClr val="bg1"/>
            </a:solidFill>
            <a:ln w="57150" cmpd="sng">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ru-RU" b="1" dirty="0">
                <a:solidFill>
                  <a:schemeClr val="tx1">
                    <a:lumMod val="75000"/>
                    <a:lumOff val="25000"/>
                  </a:schemeClr>
                </a:solidFill>
              </a:endParaRPr>
            </a:p>
          </p:txBody>
        </p:sp>
        <p:pic>
          <p:nvPicPr>
            <p:cNvPr id="11" name="Picture 1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0063" y="3357563"/>
              <a:ext cx="1271587" cy="500062"/>
            </a:xfrm>
            <a:prstGeom prst="rect">
              <a:avLst/>
            </a:prstGeom>
            <a:solidFill>
              <a:schemeClr val="bg1"/>
            </a:solidFill>
            <a:ln w="9525">
              <a:noFill/>
              <a:miter lim="800000"/>
              <a:headEnd/>
              <a:tailEnd/>
            </a:ln>
            <a:effectLst>
              <a:prstShdw prst="shdw17" dist="17961">
                <a:schemeClr val="bg1"/>
              </a:prstShdw>
            </a:effectLst>
          </p:spPr>
        </p:pic>
        <p:pic>
          <p:nvPicPr>
            <p:cNvPr id="12" name="Picture 2" descr="http://leta.ru/i/logo2.gif">
              <a:hlinkClick r:id="rId4"/>
            </p:cNvPr>
            <p:cNvPicPr>
              <a:picLocks noChangeAspect="1" noChangeArrowheads="1"/>
            </p:cNvPicPr>
            <p:nvPr/>
          </p:nvPicPr>
          <p:blipFill>
            <a:blip r:embed="rId5" cstate="print"/>
            <a:srcRect/>
            <a:stretch>
              <a:fillRect/>
            </a:stretch>
          </p:blipFill>
          <p:spPr bwMode="auto">
            <a:xfrm>
              <a:off x="3571875" y="3286125"/>
              <a:ext cx="1525588" cy="646113"/>
            </a:xfrm>
            <a:prstGeom prst="rect">
              <a:avLst/>
            </a:prstGeom>
            <a:solidFill>
              <a:schemeClr val="bg1"/>
            </a:solidFill>
            <a:ln w="9525">
              <a:noFill/>
              <a:miter lim="800000"/>
              <a:headEnd/>
              <a:tailEnd/>
            </a:ln>
          </p:spPr>
        </p:pic>
        <p:pic>
          <p:nvPicPr>
            <p:cNvPr id="13" name="Picture 4" descr="Untitled-1"/>
            <p:cNvPicPr>
              <a:picLocks noChangeAspect="1" noChangeArrowheads="1"/>
            </p:cNvPicPr>
            <p:nvPr/>
          </p:nvPicPr>
          <p:blipFill>
            <a:blip r:embed="rId6" cstate="print">
              <a:clrChange>
                <a:clrFrom>
                  <a:srgbClr val="FEFFFF"/>
                </a:clrFrom>
                <a:clrTo>
                  <a:srgbClr val="FEFFFF">
                    <a:alpha val="0"/>
                  </a:srgbClr>
                </a:clrTo>
              </a:clrChange>
            </a:blip>
            <a:srcRect/>
            <a:stretch>
              <a:fillRect/>
            </a:stretch>
          </p:blipFill>
          <p:spPr bwMode="auto">
            <a:xfrm>
              <a:off x="5357813" y="3357563"/>
              <a:ext cx="1674812" cy="500062"/>
            </a:xfrm>
            <a:prstGeom prst="rect">
              <a:avLst/>
            </a:prstGeom>
            <a:solidFill>
              <a:schemeClr val="bg1"/>
            </a:solidFill>
            <a:ln w="9525">
              <a:noFill/>
              <a:miter lim="800000"/>
              <a:headEnd/>
              <a:tailEnd/>
            </a:ln>
          </p:spPr>
        </p:pic>
        <p:pic>
          <p:nvPicPr>
            <p:cNvPr id="14" name="Рисунок 17" descr="mrsoft_logo.png"/>
            <p:cNvPicPr>
              <a:picLocks noChangeAspect="1"/>
            </p:cNvPicPr>
            <p:nvPr/>
          </p:nvPicPr>
          <p:blipFill>
            <a:blip r:embed="rId7" cstate="print">
              <a:clrChange>
                <a:clrFrom>
                  <a:srgbClr val="FFFFFF"/>
                </a:clrFrom>
                <a:clrTo>
                  <a:srgbClr val="FFFFFF">
                    <a:alpha val="0"/>
                  </a:srgbClr>
                </a:clrTo>
              </a:clrChange>
            </a:blip>
            <a:srcRect/>
            <a:stretch>
              <a:fillRect/>
            </a:stretch>
          </p:blipFill>
          <p:spPr bwMode="auto">
            <a:xfrm>
              <a:off x="7215188" y="3286125"/>
              <a:ext cx="1143000" cy="571500"/>
            </a:xfrm>
            <a:prstGeom prst="rect">
              <a:avLst/>
            </a:prstGeom>
            <a:solidFill>
              <a:schemeClr val="bg1"/>
            </a:solidFill>
            <a:ln w="9525">
              <a:noFill/>
              <a:miter lim="800000"/>
              <a:headEnd/>
              <a:tailEnd/>
            </a:ln>
          </p:spPr>
        </p:pic>
        <p:pic>
          <p:nvPicPr>
            <p:cNvPr id="15" name="Picture 2" descr="D:\Евсюнин\Маркетинг\ФЗ и СаЙт_разработка\ФС УТВЕРЖДЕННЫЙ\logo_20x20.gif"/>
            <p:cNvPicPr>
              <a:picLocks noChangeAspect="1" noChangeArrowheads="1"/>
            </p:cNvPicPr>
            <p:nvPr/>
          </p:nvPicPr>
          <p:blipFill>
            <a:blip r:embed="rId8" cstate="print"/>
            <a:srcRect/>
            <a:stretch>
              <a:fillRect/>
            </a:stretch>
          </p:blipFill>
          <p:spPr bwMode="auto">
            <a:xfrm>
              <a:off x="2143108" y="3000372"/>
              <a:ext cx="1123950" cy="1123950"/>
            </a:xfrm>
            <a:prstGeom prst="rect">
              <a:avLst/>
            </a:prstGeom>
            <a:noFill/>
            <a:ln w="9525">
              <a:noFill/>
              <a:miter lim="800000"/>
              <a:headEnd/>
              <a:tailEnd/>
            </a:ln>
          </p:spPr>
        </p:pic>
      </p:grpSp>
      <p:pic>
        <p:nvPicPr>
          <p:cNvPr id="16" name="Рисунок 15" descr="ASK Labs_RGB.jpg"/>
          <p:cNvPicPr>
            <a:picLocks noChangeAspect="1"/>
          </p:cNvPicPr>
          <p:nvPr/>
        </p:nvPicPr>
        <p:blipFill>
          <a:blip r:embed="rId9" cstate="print"/>
          <a:stretch>
            <a:fillRect/>
          </a:stretch>
        </p:blipFill>
        <p:spPr>
          <a:xfrm>
            <a:off x="3275856" y="4621504"/>
            <a:ext cx="685800" cy="679704"/>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3743</TotalTime>
  <Words>743</Words>
  <Application>Microsoft Office PowerPoint</Application>
  <PresentationFormat>Экран (4:3)</PresentationFormat>
  <Paragraphs>80</Paragraphs>
  <Slides>15</Slides>
  <Notes>15</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Точное название</dc:title>
  <dc:creator>Lid'OK</dc:creator>
  <cp:lastModifiedBy>alex</cp:lastModifiedBy>
  <cp:revision>318</cp:revision>
  <dcterms:created xsi:type="dcterms:W3CDTF">2010-04-11T18:00:43Z</dcterms:created>
  <dcterms:modified xsi:type="dcterms:W3CDTF">2011-02-01T16:05:40Z</dcterms:modified>
</cp:coreProperties>
</file>