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1"/>
  </p:sldMasterIdLst>
  <p:notesMasterIdLst>
    <p:notesMasterId r:id="rId22"/>
  </p:notesMasterIdLst>
  <p:sldIdLst>
    <p:sldId id="256" r:id="rId2"/>
    <p:sldId id="306" r:id="rId3"/>
    <p:sldId id="321" r:id="rId4"/>
    <p:sldId id="299" r:id="rId5"/>
    <p:sldId id="319" r:id="rId6"/>
    <p:sldId id="328" r:id="rId7"/>
    <p:sldId id="327" r:id="rId8"/>
    <p:sldId id="336" r:id="rId9"/>
    <p:sldId id="334" r:id="rId10"/>
    <p:sldId id="335" r:id="rId11"/>
    <p:sldId id="320" r:id="rId12"/>
    <p:sldId id="331" r:id="rId13"/>
    <p:sldId id="332" r:id="rId14"/>
    <p:sldId id="333" r:id="rId15"/>
    <p:sldId id="326" r:id="rId16"/>
    <p:sldId id="307" r:id="rId17"/>
    <p:sldId id="323" r:id="rId18"/>
    <p:sldId id="324" r:id="rId19"/>
    <p:sldId id="330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728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F08A29-5B7C-49AF-9966-F7F156744A2E}" type="doc">
      <dgm:prSet loTypeId="urn:microsoft.com/office/officeart/2005/8/layout/chevron2" loCatId="list" qsTypeId="urn:microsoft.com/office/officeart/2005/8/quickstyle/3d1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ECED8B32-6D18-49BB-9DAE-21D9332B720F}">
      <dgm:prSet phldrT="[Текст]" custT="1"/>
      <dgm:spPr/>
      <dgm:t>
        <a:bodyPr/>
        <a:lstStyle/>
        <a:p>
          <a:r>
            <a:rPr lang="ru-RU" sz="1450" dirty="0" smtClean="0"/>
            <a:t>1</a:t>
          </a:r>
          <a:endParaRPr lang="ru-RU" sz="1450" dirty="0"/>
        </a:p>
      </dgm:t>
    </dgm:pt>
    <dgm:pt modelId="{E8806F6E-C608-4CD0-944F-E40888D9791A}" type="parTrans" cxnId="{C11E87CB-23CA-463A-A2D8-CEC014351B5D}">
      <dgm:prSet/>
      <dgm:spPr/>
      <dgm:t>
        <a:bodyPr/>
        <a:lstStyle/>
        <a:p>
          <a:endParaRPr lang="ru-RU" sz="1450"/>
        </a:p>
      </dgm:t>
    </dgm:pt>
    <dgm:pt modelId="{71F54560-6345-46FB-A2B2-D04921A2B0AA}" type="sibTrans" cxnId="{C11E87CB-23CA-463A-A2D8-CEC014351B5D}">
      <dgm:prSet/>
      <dgm:spPr/>
      <dgm:t>
        <a:bodyPr/>
        <a:lstStyle/>
        <a:p>
          <a:endParaRPr lang="ru-RU" sz="1450"/>
        </a:p>
      </dgm:t>
    </dgm:pt>
    <dgm:pt modelId="{C0B14472-C9B4-4424-87A3-AC53FCEA3894}">
      <dgm:prSet phldrT="[Текст]" custT="1"/>
      <dgm:spPr/>
      <dgm:t>
        <a:bodyPr/>
        <a:lstStyle/>
        <a:p>
          <a:r>
            <a:rPr lang="en-US" sz="1450" dirty="0" smtClean="0"/>
            <a:t>Develop and formalize a process of incident management.</a:t>
          </a:r>
          <a:endParaRPr lang="ru-RU" sz="1450" dirty="0"/>
        </a:p>
      </dgm:t>
    </dgm:pt>
    <dgm:pt modelId="{B348ADD6-5BBD-40E4-A85C-30A3E0B16614}" type="parTrans" cxnId="{8AD9C6A7-430E-4B4E-8897-1469BC2DB3C5}">
      <dgm:prSet/>
      <dgm:spPr/>
      <dgm:t>
        <a:bodyPr/>
        <a:lstStyle/>
        <a:p>
          <a:endParaRPr lang="ru-RU" sz="1450"/>
        </a:p>
      </dgm:t>
    </dgm:pt>
    <dgm:pt modelId="{F25FECB5-9049-4D78-B1D8-6851C9AB07A1}" type="sibTrans" cxnId="{8AD9C6A7-430E-4B4E-8897-1469BC2DB3C5}">
      <dgm:prSet/>
      <dgm:spPr/>
      <dgm:t>
        <a:bodyPr/>
        <a:lstStyle/>
        <a:p>
          <a:endParaRPr lang="ru-RU" sz="1450"/>
        </a:p>
      </dgm:t>
    </dgm:pt>
    <dgm:pt modelId="{C4B93B0D-F684-4245-A989-32FC7C71B261}">
      <dgm:prSet phldrT="[Текст]" custT="1"/>
      <dgm:spPr/>
      <dgm:t>
        <a:bodyPr/>
        <a:lstStyle/>
        <a:p>
          <a:r>
            <a:rPr lang="ru-RU" sz="1450" dirty="0" smtClean="0"/>
            <a:t>2</a:t>
          </a:r>
          <a:endParaRPr lang="ru-RU" sz="1450" dirty="0"/>
        </a:p>
      </dgm:t>
    </dgm:pt>
    <dgm:pt modelId="{2AEAE681-E45C-450E-8D70-14A1BF43E6A6}" type="parTrans" cxnId="{67715A47-2F6C-41AC-8DAB-E4B0DA0C572D}">
      <dgm:prSet/>
      <dgm:spPr/>
      <dgm:t>
        <a:bodyPr/>
        <a:lstStyle/>
        <a:p>
          <a:endParaRPr lang="ru-RU" sz="1450"/>
        </a:p>
      </dgm:t>
    </dgm:pt>
    <dgm:pt modelId="{892E631C-7959-4BA5-B72C-CFC6952D00EF}" type="sibTrans" cxnId="{67715A47-2F6C-41AC-8DAB-E4B0DA0C572D}">
      <dgm:prSet/>
      <dgm:spPr/>
      <dgm:t>
        <a:bodyPr/>
        <a:lstStyle/>
        <a:p>
          <a:endParaRPr lang="ru-RU" sz="1450"/>
        </a:p>
      </dgm:t>
    </dgm:pt>
    <dgm:pt modelId="{0DA65225-A9E1-4FFD-84EA-1745C2A0703F}">
      <dgm:prSet phldrT="[Текст]" custT="1"/>
      <dgm:spPr/>
      <dgm:t>
        <a:bodyPr/>
        <a:lstStyle/>
        <a:p>
          <a:r>
            <a:rPr lang="en-US" sz="1200" dirty="0" smtClean="0"/>
            <a:t>Analysis of the settings systems and IT services to the permanent availability of information necessary for proper and effective response and investigation of incidents.</a:t>
          </a:r>
          <a:endParaRPr lang="ru-RU" sz="1200" dirty="0"/>
        </a:p>
      </dgm:t>
    </dgm:pt>
    <dgm:pt modelId="{9EE98F34-801E-43F2-A9A6-008ED286F4BD}" type="parTrans" cxnId="{5B0C8BB9-5F84-4D5E-84F9-520E956AD9F2}">
      <dgm:prSet/>
      <dgm:spPr/>
      <dgm:t>
        <a:bodyPr/>
        <a:lstStyle/>
        <a:p>
          <a:endParaRPr lang="ru-RU" sz="1450"/>
        </a:p>
      </dgm:t>
    </dgm:pt>
    <dgm:pt modelId="{557B3B83-6C15-4689-A22D-431363870900}" type="sibTrans" cxnId="{5B0C8BB9-5F84-4D5E-84F9-520E956AD9F2}">
      <dgm:prSet/>
      <dgm:spPr/>
      <dgm:t>
        <a:bodyPr/>
        <a:lstStyle/>
        <a:p>
          <a:endParaRPr lang="ru-RU" sz="1450"/>
        </a:p>
      </dgm:t>
    </dgm:pt>
    <dgm:pt modelId="{820D963A-5318-45BA-983F-F04A33E4BEE6}">
      <dgm:prSet phldrT="[Текст]" custT="1"/>
      <dgm:spPr/>
      <dgm:t>
        <a:bodyPr/>
        <a:lstStyle/>
        <a:p>
          <a:r>
            <a:rPr lang="ru-RU" sz="1450" dirty="0" smtClean="0"/>
            <a:t>3</a:t>
          </a:r>
          <a:endParaRPr lang="ru-RU" sz="1450" dirty="0"/>
        </a:p>
      </dgm:t>
    </dgm:pt>
    <dgm:pt modelId="{460079EC-2ACB-48B1-A6DF-FD4F95AECFBD}" type="parTrans" cxnId="{24D11666-760D-45FE-B6E1-4709C852A8C6}">
      <dgm:prSet/>
      <dgm:spPr/>
      <dgm:t>
        <a:bodyPr/>
        <a:lstStyle/>
        <a:p>
          <a:endParaRPr lang="ru-RU" sz="1450"/>
        </a:p>
      </dgm:t>
    </dgm:pt>
    <dgm:pt modelId="{D209D07A-C528-4E8A-B8E2-2004E38FF3A5}" type="sibTrans" cxnId="{24D11666-760D-45FE-B6E1-4709C852A8C6}">
      <dgm:prSet/>
      <dgm:spPr/>
      <dgm:t>
        <a:bodyPr/>
        <a:lstStyle/>
        <a:p>
          <a:endParaRPr lang="ru-RU" sz="1450"/>
        </a:p>
      </dgm:t>
    </dgm:pt>
    <dgm:pt modelId="{419B4EB5-BD78-4021-BB80-92BBCC2D0E80}">
      <dgm:prSet phldrT="[Текст]" custT="1"/>
      <dgm:spPr/>
      <dgm:t>
        <a:bodyPr/>
        <a:lstStyle/>
        <a:p>
          <a:r>
            <a:rPr lang="en-US" sz="1450" dirty="0" smtClean="0"/>
            <a:t>Legal and expert support.</a:t>
          </a:r>
          <a:endParaRPr lang="ru-RU" sz="1450" dirty="0"/>
        </a:p>
      </dgm:t>
    </dgm:pt>
    <dgm:pt modelId="{FDC26501-5835-4D0A-A806-6A304DBCC3DD}" type="parTrans" cxnId="{CF442160-D01B-45EF-BEF2-6F804CC4FF71}">
      <dgm:prSet/>
      <dgm:spPr/>
      <dgm:t>
        <a:bodyPr/>
        <a:lstStyle/>
        <a:p>
          <a:endParaRPr lang="ru-RU" sz="1450"/>
        </a:p>
      </dgm:t>
    </dgm:pt>
    <dgm:pt modelId="{BDEFC765-DF98-4C71-9DFF-75ACF942A2F6}" type="sibTrans" cxnId="{CF442160-D01B-45EF-BEF2-6F804CC4FF71}">
      <dgm:prSet/>
      <dgm:spPr/>
      <dgm:t>
        <a:bodyPr/>
        <a:lstStyle/>
        <a:p>
          <a:endParaRPr lang="ru-RU" sz="1450"/>
        </a:p>
      </dgm:t>
    </dgm:pt>
    <dgm:pt modelId="{DAA6DE47-8C94-45C9-ADBC-21891815D88C}">
      <dgm:prSet custT="1"/>
      <dgm:spPr/>
      <dgm:t>
        <a:bodyPr/>
        <a:lstStyle/>
        <a:p>
          <a:r>
            <a:rPr lang="ru-RU" sz="1450" dirty="0" smtClean="0"/>
            <a:t>5</a:t>
          </a:r>
          <a:endParaRPr lang="ru-RU" sz="1450" dirty="0"/>
        </a:p>
      </dgm:t>
    </dgm:pt>
    <dgm:pt modelId="{28CC68DE-8FEF-4244-952E-8FFE6FBAAB5E}" type="parTrans" cxnId="{0E9633FB-76D0-4899-9007-C65148AD35ED}">
      <dgm:prSet/>
      <dgm:spPr/>
      <dgm:t>
        <a:bodyPr/>
        <a:lstStyle/>
        <a:p>
          <a:endParaRPr lang="ru-RU" sz="1450"/>
        </a:p>
      </dgm:t>
    </dgm:pt>
    <dgm:pt modelId="{8347A126-7374-49CD-BB8E-4F3C7C775706}" type="sibTrans" cxnId="{0E9633FB-76D0-4899-9007-C65148AD35ED}">
      <dgm:prSet/>
      <dgm:spPr/>
      <dgm:t>
        <a:bodyPr/>
        <a:lstStyle/>
        <a:p>
          <a:endParaRPr lang="ru-RU" sz="1450"/>
        </a:p>
      </dgm:t>
    </dgm:pt>
    <dgm:pt modelId="{C00409F0-6AB2-45A5-9024-C78686C52984}">
      <dgm:prSet custT="1"/>
      <dgm:spPr/>
      <dgm:t>
        <a:bodyPr/>
        <a:lstStyle/>
        <a:p>
          <a:r>
            <a:rPr lang="en-US" sz="1450" dirty="0" smtClean="0"/>
            <a:t>Organization of monitoring public networks for handling the brand for the timely response.</a:t>
          </a:r>
          <a:endParaRPr lang="ru-RU" sz="1450" dirty="0"/>
        </a:p>
      </dgm:t>
    </dgm:pt>
    <dgm:pt modelId="{3EF43AF3-5085-4177-B095-E18ED06FF549}" type="parTrans" cxnId="{F1378B59-39BA-4D5B-96ED-7A3010CDF0F7}">
      <dgm:prSet/>
      <dgm:spPr/>
      <dgm:t>
        <a:bodyPr/>
        <a:lstStyle/>
        <a:p>
          <a:endParaRPr lang="ru-RU" sz="1450"/>
        </a:p>
      </dgm:t>
    </dgm:pt>
    <dgm:pt modelId="{F8B1D445-1D26-4B5B-82AD-38FC255A3305}" type="sibTrans" cxnId="{F1378B59-39BA-4D5B-96ED-7A3010CDF0F7}">
      <dgm:prSet/>
      <dgm:spPr/>
      <dgm:t>
        <a:bodyPr/>
        <a:lstStyle/>
        <a:p>
          <a:endParaRPr lang="ru-RU" sz="1450"/>
        </a:p>
      </dgm:t>
    </dgm:pt>
    <dgm:pt modelId="{902075B2-2D44-4853-94F9-AF6335F3CA38}">
      <dgm:prSet custT="1"/>
      <dgm:spPr/>
      <dgm:t>
        <a:bodyPr/>
        <a:lstStyle/>
        <a:p>
          <a:r>
            <a:rPr lang="ru-RU" sz="1450" dirty="0" smtClean="0"/>
            <a:t>6</a:t>
          </a:r>
          <a:endParaRPr lang="ru-RU" sz="1450" dirty="0"/>
        </a:p>
      </dgm:t>
    </dgm:pt>
    <dgm:pt modelId="{EA7B82AD-FA7B-4D28-A302-4A32E907180F}" type="parTrans" cxnId="{0FA52D62-F11D-4AB5-A1E0-D8040106B206}">
      <dgm:prSet/>
      <dgm:spPr/>
      <dgm:t>
        <a:bodyPr/>
        <a:lstStyle/>
        <a:p>
          <a:endParaRPr lang="ru-RU" sz="1450"/>
        </a:p>
      </dgm:t>
    </dgm:pt>
    <dgm:pt modelId="{29B93FBE-4B92-42CB-99A0-7C7A28AB5880}" type="sibTrans" cxnId="{0FA52D62-F11D-4AB5-A1E0-D8040106B206}">
      <dgm:prSet/>
      <dgm:spPr/>
      <dgm:t>
        <a:bodyPr/>
        <a:lstStyle/>
        <a:p>
          <a:endParaRPr lang="ru-RU" sz="1450"/>
        </a:p>
      </dgm:t>
    </dgm:pt>
    <dgm:pt modelId="{92792584-E8BB-4730-8086-9EE5E01014D0}">
      <dgm:prSet custT="1"/>
      <dgm:spPr/>
      <dgm:t>
        <a:bodyPr/>
        <a:lstStyle/>
        <a:p>
          <a:r>
            <a:rPr lang="en-US" sz="1450" dirty="0" smtClean="0"/>
            <a:t>Phishing protection, monitoring of the Internet.</a:t>
          </a:r>
          <a:endParaRPr lang="ru-RU" sz="1450" dirty="0"/>
        </a:p>
      </dgm:t>
    </dgm:pt>
    <dgm:pt modelId="{9A6FA377-261E-451F-8AA9-F73B84EE31F0}" type="parTrans" cxnId="{D15E6427-E134-4591-96EE-276591B5EB19}">
      <dgm:prSet/>
      <dgm:spPr/>
      <dgm:t>
        <a:bodyPr/>
        <a:lstStyle/>
        <a:p>
          <a:endParaRPr lang="ru-RU" sz="1450"/>
        </a:p>
      </dgm:t>
    </dgm:pt>
    <dgm:pt modelId="{33CFA0E0-65B5-4335-86B4-B0B52105EBB6}" type="sibTrans" cxnId="{D15E6427-E134-4591-96EE-276591B5EB19}">
      <dgm:prSet/>
      <dgm:spPr/>
      <dgm:t>
        <a:bodyPr/>
        <a:lstStyle/>
        <a:p>
          <a:endParaRPr lang="ru-RU" sz="1450"/>
        </a:p>
      </dgm:t>
    </dgm:pt>
    <dgm:pt modelId="{35582AA3-0F18-4F73-8B8C-60C13B0ACF17}">
      <dgm:prSet custT="1"/>
      <dgm:spPr/>
      <dgm:t>
        <a:bodyPr/>
        <a:lstStyle/>
        <a:p>
          <a:r>
            <a:rPr lang="ru-RU" sz="1450" dirty="0" smtClean="0"/>
            <a:t>7</a:t>
          </a:r>
          <a:endParaRPr lang="ru-RU" sz="1450" dirty="0"/>
        </a:p>
      </dgm:t>
    </dgm:pt>
    <dgm:pt modelId="{1E74EAF4-BAA5-437E-B2B0-5C02D956FC44}" type="parTrans" cxnId="{E918D79A-0BDF-48BF-A2AC-8B3F0A1D9959}">
      <dgm:prSet/>
      <dgm:spPr/>
      <dgm:t>
        <a:bodyPr/>
        <a:lstStyle/>
        <a:p>
          <a:endParaRPr lang="ru-RU" sz="1450"/>
        </a:p>
      </dgm:t>
    </dgm:pt>
    <dgm:pt modelId="{9EDEF023-46AA-4DE3-8A87-29B37C73E673}" type="sibTrans" cxnId="{E918D79A-0BDF-48BF-A2AC-8B3F0A1D9959}">
      <dgm:prSet/>
      <dgm:spPr/>
      <dgm:t>
        <a:bodyPr/>
        <a:lstStyle/>
        <a:p>
          <a:endParaRPr lang="ru-RU" sz="1450"/>
        </a:p>
      </dgm:t>
    </dgm:pt>
    <dgm:pt modelId="{749185CE-98F1-4F5B-8B7D-210AB483F472}">
      <dgm:prSet custT="1"/>
      <dgm:spPr/>
      <dgm:t>
        <a:bodyPr/>
        <a:lstStyle/>
        <a:p>
          <a:r>
            <a:rPr lang="en-US" sz="1450" dirty="0" smtClean="0"/>
            <a:t>Protection against </a:t>
          </a:r>
          <a:r>
            <a:rPr lang="en-US" sz="1450" dirty="0" err="1" smtClean="0"/>
            <a:t>DDoS</a:t>
          </a:r>
          <a:r>
            <a:rPr lang="en-US" sz="1450" dirty="0" smtClean="0"/>
            <a:t> (Distributed Denial of Service).</a:t>
          </a:r>
          <a:endParaRPr lang="ru-RU" sz="1450" dirty="0"/>
        </a:p>
      </dgm:t>
    </dgm:pt>
    <dgm:pt modelId="{CBFDB7D2-716E-470A-B010-FED7CF6407A1}" type="parTrans" cxnId="{0D03A4B9-4125-4424-9AEA-AD7AF04C9F11}">
      <dgm:prSet/>
      <dgm:spPr/>
      <dgm:t>
        <a:bodyPr/>
        <a:lstStyle/>
        <a:p>
          <a:endParaRPr lang="ru-RU" sz="1450"/>
        </a:p>
      </dgm:t>
    </dgm:pt>
    <dgm:pt modelId="{BB85F043-6305-4933-8F67-827C77B942DC}" type="sibTrans" cxnId="{0D03A4B9-4125-4424-9AEA-AD7AF04C9F11}">
      <dgm:prSet/>
      <dgm:spPr/>
      <dgm:t>
        <a:bodyPr/>
        <a:lstStyle/>
        <a:p>
          <a:endParaRPr lang="ru-RU" sz="1450"/>
        </a:p>
      </dgm:t>
    </dgm:pt>
    <dgm:pt modelId="{FF902EDF-AC73-4787-BDF5-556F4CEAEF25}">
      <dgm:prSet custT="1"/>
      <dgm:spPr/>
      <dgm:t>
        <a:bodyPr/>
        <a:lstStyle/>
        <a:p>
          <a:r>
            <a:rPr lang="ru-RU" sz="1450" dirty="0" smtClean="0"/>
            <a:t>4</a:t>
          </a:r>
          <a:endParaRPr lang="ru-RU" sz="1450" dirty="0"/>
        </a:p>
      </dgm:t>
    </dgm:pt>
    <dgm:pt modelId="{B84C2FA4-B919-4B78-8FA0-1E78AD025726}" type="parTrans" cxnId="{ABF19E95-B17C-40CF-BE5E-B90EF62AB44C}">
      <dgm:prSet/>
      <dgm:spPr/>
      <dgm:t>
        <a:bodyPr/>
        <a:lstStyle/>
        <a:p>
          <a:endParaRPr lang="ru-RU" sz="1450"/>
        </a:p>
      </dgm:t>
    </dgm:pt>
    <dgm:pt modelId="{48451048-E5B3-4415-BDDB-1F2694B8B0B0}" type="sibTrans" cxnId="{ABF19E95-B17C-40CF-BE5E-B90EF62AB44C}">
      <dgm:prSet/>
      <dgm:spPr/>
      <dgm:t>
        <a:bodyPr/>
        <a:lstStyle/>
        <a:p>
          <a:endParaRPr lang="ru-RU" sz="1450"/>
        </a:p>
      </dgm:t>
    </dgm:pt>
    <dgm:pt modelId="{16E2691C-A819-4163-B0CD-98F62AFF3D85}">
      <dgm:prSet custT="1"/>
      <dgm:spPr/>
      <dgm:t>
        <a:bodyPr/>
        <a:lstStyle/>
        <a:p>
          <a:r>
            <a:rPr lang="en-US" sz="1450" dirty="0" smtClean="0"/>
            <a:t>Responding to and investigating incidents.</a:t>
          </a:r>
          <a:endParaRPr lang="ru-RU" sz="1450" dirty="0"/>
        </a:p>
      </dgm:t>
    </dgm:pt>
    <dgm:pt modelId="{9E5C311C-3606-4C82-A58D-C341B7195540}" type="parTrans" cxnId="{F9EBBE32-465E-46A4-922D-D2B24BE1BC1E}">
      <dgm:prSet/>
      <dgm:spPr/>
      <dgm:t>
        <a:bodyPr/>
        <a:lstStyle/>
        <a:p>
          <a:endParaRPr lang="ru-RU" sz="1450"/>
        </a:p>
      </dgm:t>
    </dgm:pt>
    <dgm:pt modelId="{FADFF539-A70F-4F42-B0CC-D2D35C0188AD}" type="sibTrans" cxnId="{F9EBBE32-465E-46A4-922D-D2B24BE1BC1E}">
      <dgm:prSet/>
      <dgm:spPr/>
      <dgm:t>
        <a:bodyPr/>
        <a:lstStyle/>
        <a:p>
          <a:endParaRPr lang="ru-RU" sz="1450"/>
        </a:p>
      </dgm:t>
    </dgm:pt>
    <dgm:pt modelId="{71D999AA-CB04-464B-928D-77570094790A}">
      <dgm:prSet custT="1"/>
      <dgm:spPr/>
      <dgm:t>
        <a:bodyPr/>
        <a:lstStyle/>
        <a:p>
          <a:r>
            <a:rPr lang="ru-RU" sz="1450" dirty="0" smtClean="0"/>
            <a:t>8</a:t>
          </a:r>
          <a:endParaRPr lang="ru-RU" sz="1450" dirty="0"/>
        </a:p>
      </dgm:t>
    </dgm:pt>
    <dgm:pt modelId="{8F402FA5-970F-4EF0-9E32-4D0B06E4B6C7}" type="parTrans" cxnId="{078FA69D-F79E-4160-A6B5-955C07AA1BF1}">
      <dgm:prSet/>
      <dgm:spPr/>
      <dgm:t>
        <a:bodyPr/>
        <a:lstStyle/>
        <a:p>
          <a:endParaRPr lang="ru-RU"/>
        </a:p>
      </dgm:t>
    </dgm:pt>
    <dgm:pt modelId="{FD95B7F1-53D4-44AB-A70A-54CC3D015ACA}" type="sibTrans" cxnId="{078FA69D-F79E-4160-A6B5-955C07AA1BF1}">
      <dgm:prSet/>
      <dgm:spPr/>
      <dgm:t>
        <a:bodyPr/>
        <a:lstStyle/>
        <a:p>
          <a:endParaRPr lang="ru-RU"/>
        </a:p>
      </dgm:t>
    </dgm:pt>
    <dgm:pt modelId="{22F10913-F771-44FE-93B0-F1AD14CBBC3B}">
      <dgm:prSet custT="1"/>
      <dgm:spPr/>
      <dgm:t>
        <a:bodyPr/>
        <a:lstStyle/>
        <a:p>
          <a:r>
            <a:rPr lang="en-US" sz="1450" dirty="0" smtClean="0"/>
            <a:t>Recovering data</a:t>
          </a:r>
          <a:endParaRPr lang="ru-RU" sz="1450" dirty="0" smtClean="0"/>
        </a:p>
      </dgm:t>
    </dgm:pt>
    <dgm:pt modelId="{A72CE0B3-11E0-4DAA-B127-9405BBEFB5A4}" type="parTrans" cxnId="{5279A0B4-B746-43D1-835C-80E3DB50D2AC}">
      <dgm:prSet/>
      <dgm:spPr/>
      <dgm:t>
        <a:bodyPr/>
        <a:lstStyle/>
        <a:p>
          <a:endParaRPr lang="ru-RU"/>
        </a:p>
      </dgm:t>
    </dgm:pt>
    <dgm:pt modelId="{0EEE4C25-88F2-40B9-89DD-FF800640A809}" type="sibTrans" cxnId="{5279A0B4-B746-43D1-835C-80E3DB50D2AC}">
      <dgm:prSet/>
      <dgm:spPr/>
      <dgm:t>
        <a:bodyPr/>
        <a:lstStyle/>
        <a:p>
          <a:endParaRPr lang="ru-RU"/>
        </a:p>
      </dgm:t>
    </dgm:pt>
    <dgm:pt modelId="{39B0198A-74F2-41AA-B561-BC8EAE5D6AA1}" type="pres">
      <dgm:prSet presAssocID="{E7F08A29-5B7C-49AF-9966-F7F156744A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A607F0-97D4-42E2-BB53-9FD9B9714AA6}" type="pres">
      <dgm:prSet presAssocID="{ECED8B32-6D18-49BB-9DAE-21D9332B720F}" presName="composite" presStyleCnt="0"/>
      <dgm:spPr/>
    </dgm:pt>
    <dgm:pt modelId="{46CB7885-BEEA-463F-874B-8986A225C0C7}" type="pres">
      <dgm:prSet presAssocID="{ECED8B32-6D18-49BB-9DAE-21D9332B720F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38B0F-FFAD-42FB-AAA7-A0506E61F99D}" type="pres">
      <dgm:prSet presAssocID="{ECED8B32-6D18-49BB-9DAE-21D9332B720F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DB35E-A027-42E0-819D-B8677EEAAD4D}" type="pres">
      <dgm:prSet presAssocID="{71F54560-6345-46FB-A2B2-D04921A2B0AA}" presName="sp" presStyleCnt="0"/>
      <dgm:spPr/>
    </dgm:pt>
    <dgm:pt modelId="{53469F87-D414-4D24-A4CF-7C263350527B}" type="pres">
      <dgm:prSet presAssocID="{C4B93B0D-F684-4245-A989-32FC7C71B261}" presName="composite" presStyleCnt="0"/>
      <dgm:spPr/>
    </dgm:pt>
    <dgm:pt modelId="{42A869BD-C8BD-40B9-8ED0-16654BAB0E22}" type="pres">
      <dgm:prSet presAssocID="{C4B93B0D-F684-4245-A989-32FC7C71B261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562-438E-4736-BD22-DDDCA085779E}" type="pres">
      <dgm:prSet presAssocID="{C4B93B0D-F684-4245-A989-32FC7C71B261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37101-757C-4E0D-8889-DE80BE809F8E}" type="pres">
      <dgm:prSet presAssocID="{892E631C-7959-4BA5-B72C-CFC6952D00EF}" presName="sp" presStyleCnt="0"/>
      <dgm:spPr/>
    </dgm:pt>
    <dgm:pt modelId="{C53FDA9F-AB4B-44D9-89BF-A63DA9CBF782}" type="pres">
      <dgm:prSet presAssocID="{820D963A-5318-45BA-983F-F04A33E4BEE6}" presName="composite" presStyleCnt="0"/>
      <dgm:spPr/>
    </dgm:pt>
    <dgm:pt modelId="{4B3DCCB9-5EE2-4002-AB24-BF5BA292398E}" type="pres">
      <dgm:prSet presAssocID="{820D963A-5318-45BA-983F-F04A33E4BEE6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DFF25-1362-4D2A-A6B9-95A9F21E8FA4}" type="pres">
      <dgm:prSet presAssocID="{820D963A-5318-45BA-983F-F04A33E4BEE6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14BFD-4813-4BDB-AB51-1AD4E19B7238}" type="pres">
      <dgm:prSet presAssocID="{D209D07A-C528-4E8A-B8E2-2004E38FF3A5}" presName="sp" presStyleCnt="0"/>
      <dgm:spPr/>
    </dgm:pt>
    <dgm:pt modelId="{A9D6C78C-3F9D-452D-A3E4-82209A3873C3}" type="pres">
      <dgm:prSet presAssocID="{FF902EDF-AC73-4787-BDF5-556F4CEAEF25}" presName="composite" presStyleCnt="0"/>
      <dgm:spPr/>
    </dgm:pt>
    <dgm:pt modelId="{BC740085-3C29-45CC-91B4-1453B134237A}" type="pres">
      <dgm:prSet presAssocID="{FF902EDF-AC73-4787-BDF5-556F4CEAEF25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9292B5-730C-4CEA-ADA5-9580C9FD69A4}" type="pres">
      <dgm:prSet presAssocID="{FF902EDF-AC73-4787-BDF5-556F4CEAEF25}" presName="descendantText" presStyleLbl="alignAcc1" presStyleIdx="3" presStyleCnt="8" custLinFactNeighborX="105" custLinFactNeighborY="-4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77D01-9482-4966-AC9B-77E86AE4CE09}" type="pres">
      <dgm:prSet presAssocID="{48451048-E5B3-4415-BDDB-1F2694B8B0B0}" presName="sp" presStyleCnt="0"/>
      <dgm:spPr/>
    </dgm:pt>
    <dgm:pt modelId="{8D2F641F-F87B-48CE-BB36-C7FE0D4D9F0A}" type="pres">
      <dgm:prSet presAssocID="{DAA6DE47-8C94-45C9-ADBC-21891815D88C}" presName="composite" presStyleCnt="0"/>
      <dgm:spPr/>
    </dgm:pt>
    <dgm:pt modelId="{C5730429-C64D-4C74-A7CC-4F1522AF3BFB}" type="pres">
      <dgm:prSet presAssocID="{DAA6DE47-8C94-45C9-ADBC-21891815D88C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CBF8E-F300-49B9-9A64-4272AB6E1C6B}" type="pres">
      <dgm:prSet presAssocID="{DAA6DE47-8C94-45C9-ADBC-21891815D88C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B724B4-9579-4CCE-B7B7-8A16A9E27EAE}" type="pres">
      <dgm:prSet presAssocID="{8347A126-7374-49CD-BB8E-4F3C7C775706}" presName="sp" presStyleCnt="0"/>
      <dgm:spPr/>
    </dgm:pt>
    <dgm:pt modelId="{5E941B12-6DED-4988-A7F8-8BBEEB1E081B}" type="pres">
      <dgm:prSet presAssocID="{902075B2-2D44-4853-94F9-AF6335F3CA38}" presName="composite" presStyleCnt="0"/>
      <dgm:spPr/>
    </dgm:pt>
    <dgm:pt modelId="{20D71791-24A7-4DD4-95A7-89B0002D591D}" type="pres">
      <dgm:prSet presAssocID="{902075B2-2D44-4853-94F9-AF6335F3CA38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5525F-BCAF-43C6-83D9-3B64AD606E40}" type="pres">
      <dgm:prSet presAssocID="{902075B2-2D44-4853-94F9-AF6335F3CA38}" presName="descendantText" presStyleLbl="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19DBA-E9A3-4D8F-871E-DA04E9A9220C}" type="pres">
      <dgm:prSet presAssocID="{29B93FBE-4B92-42CB-99A0-7C7A28AB5880}" presName="sp" presStyleCnt="0"/>
      <dgm:spPr/>
    </dgm:pt>
    <dgm:pt modelId="{312CBB7C-1AEB-4C88-8EBA-F789B0E23450}" type="pres">
      <dgm:prSet presAssocID="{35582AA3-0F18-4F73-8B8C-60C13B0ACF17}" presName="composite" presStyleCnt="0"/>
      <dgm:spPr/>
    </dgm:pt>
    <dgm:pt modelId="{CBA4EEA8-A982-4848-84A6-DA40735980FF}" type="pres">
      <dgm:prSet presAssocID="{35582AA3-0F18-4F73-8B8C-60C13B0ACF17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C24C2F-2B88-44EA-95A0-A6A9BEBC0F06}" type="pres">
      <dgm:prSet presAssocID="{35582AA3-0F18-4F73-8B8C-60C13B0ACF17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F85C5C-0D2F-482A-8529-4FB0FD646327}" type="pres">
      <dgm:prSet presAssocID="{9EDEF023-46AA-4DE3-8A87-29B37C73E673}" presName="sp" presStyleCnt="0"/>
      <dgm:spPr/>
    </dgm:pt>
    <dgm:pt modelId="{A6F265A3-B1A8-496B-9148-3DDE6BA2DF53}" type="pres">
      <dgm:prSet presAssocID="{71D999AA-CB04-464B-928D-77570094790A}" presName="composite" presStyleCnt="0"/>
      <dgm:spPr/>
    </dgm:pt>
    <dgm:pt modelId="{36237C6A-66E7-4E98-80D1-96AF66B82F34}" type="pres">
      <dgm:prSet presAssocID="{71D999AA-CB04-464B-928D-77570094790A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28118E-BB9C-4A06-B84A-A20EEA298F7F}" type="pres">
      <dgm:prSet presAssocID="{71D999AA-CB04-464B-928D-77570094790A}" presName="descendantText" presStyleLbl="align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18D79A-0BDF-48BF-A2AC-8B3F0A1D9959}" srcId="{E7F08A29-5B7C-49AF-9966-F7F156744A2E}" destId="{35582AA3-0F18-4F73-8B8C-60C13B0ACF17}" srcOrd="6" destOrd="0" parTransId="{1E74EAF4-BAA5-437E-B2B0-5C02D956FC44}" sibTransId="{9EDEF023-46AA-4DE3-8A87-29B37C73E673}"/>
    <dgm:cxn modelId="{D15E6427-E134-4591-96EE-276591B5EB19}" srcId="{902075B2-2D44-4853-94F9-AF6335F3CA38}" destId="{92792584-E8BB-4730-8086-9EE5E01014D0}" srcOrd="0" destOrd="0" parTransId="{9A6FA377-261E-451F-8AA9-F73B84EE31F0}" sibTransId="{33CFA0E0-65B5-4335-86B4-B0B52105EBB6}"/>
    <dgm:cxn modelId="{F9EBBE32-465E-46A4-922D-D2B24BE1BC1E}" srcId="{FF902EDF-AC73-4787-BDF5-556F4CEAEF25}" destId="{16E2691C-A819-4163-B0CD-98F62AFF3D85}" srcOrd="0" destOrd="0" parTransId="{9E5C311C-3606-4C82-A58D-C341B7195540}" sibTransId="{FADFF539-A70F-4F42-B0CC-D2D35C0188AD}"/>
    <dgm:cxn modelId="{A9B457CD-EE4C-425D-AAE5-A4007D930F8E}" type="presOf" srcId="{0DA65225-A9E1-4FFD-84EA-1745C2A0703F}" destId="{28246562-438E-4736-BD22-DDDCA085779E}" srcOrd="0" destOrd="0" presId="urn:microsoft.com/office/officeart/2005/8/layout/chevron2"/>
    <dgm:cxn modelId="{078FA69D-F79E-4160-A6B5-955C07AA1BF1}" srcId="{E7F08A29-5B7C-49AF-9966-F7F156744A2E}" destId="{71D999AA-CB04-464B-928D-77570094790A}" srcOrd="7" destOrd="0" parTransId="{8F402FA5-970F-4EF0-9E32-4D0B06E4B6C7}" sibTransId="{FD95B7F1-53D4-44AB-A70A-54CC3D015ACA}"/>
    <dgm:cxn modelId="{5279A0B4-B746-43D1-835C-80E3DB50D2AC}" srcId="{71D999AA-CB04-464B-928D-77570094790A}" destId="{22F10913-F771-44FE-93B0-F1AD14CBBC3B}" srcOrd="0" destOrd="0" parTransId="{A72CE0B3-11E0-4DAA-B127-9405BBEFB5A4}" sibTransId="{0EEE4C25-88F2-40B9-89DD-FF800640A809}"/>
    <dgm:cxn modelId="{F1378B59-39BA-4D5B-96ED-7A3010CDF0F7}" srcId="{DAA6DE47-8C94-45C9-ADBC-21891815D88C}" destId="{C00409F0-6AB2-45A5-9024-C78686C52984}" srcOrd="0" destOrd="0" parTransId="{3EF43AF3-5085-4177-B095-E18ED06FF549}" sibTransId="{F8B1D445-1D26-4B5B-82AD-38FC255A3305}"/>
    <dgm:cxn modelId="{2904FE56-242D-40F7-8EDC-DEA140018E51}" type="presOf" srcId="{35582AA3-0F18-4F73-8B8C-60C13B0ACF17}" destId="{CBA4EEA8-A982-4848-84A6-DA40735980FF}" srcOrd="0" destOrd="0" presId="urn:microsoft.com/office/officeart/2005/8/layout/chevron2"/>
    <dgm:cxn modelId="{0D03A4B9-4125-4424-9AEA-AD7AF04C9F11}" srcId="{35582AA3-0F18-4F73-8B8C-60C13B0ACF17}" destId="{749185CE-98F1-4F5B-8B7D-210AB483F472}" srcOrd="0" destOrd="0" parTransId="{CBFDB7D2-716E-470A-B010-FED7CF6407A1}" sibTransId="{BB85F043-6305-4933-8F67-827C77B942DC}"/>
    <dgm:cxn modelId="{CF442160-D01B-45EF-BEF2-6F804CC4FF71}" srcId="{820D963A-5318-45BA-983F-F04A33E4BEE6}" destId="{419B4EB5-BD78-4021-BB80-92BBCC2D0E80}" srcOrd="0" destOrd="0" parTransId="{FDC26501-5835-4D0A-A806-6A304DBCC3DD}" sibTransId="{BDEFC765-DF98-4C71-9DFF-75ACF942A2F6}"/>
    <dgm:cxn modelId="{E5EC147C-6D79-4500-A075-3F2C221C0F3E}" type="presOf" srcId="{C00409F0-6AB2-45A5-9024-C78686C52984}" destId="{7ABCBF8E-F300-49B9-9A64-4272AB6E1C6B}" srcOrd="0" destOrd="0" presId="urn:microsoft.com/office/officeart/2005/8/layout/chevron2"/>
    <dgm:cxn modelId="{DF9ED08A-2247-4095-96F9-4944F15BA3FF}" type="presOf" srcId="{419B4EB5-BD78-4021-BB80-92BBCC2D0E80}" destId="{3D9DFF25-1362-4D2A-A6B9-95A9F21E8FA4}" srcOrd="0" destOrd="0" presId="urn:microsoft.com/office/officeart/2005/8/layout/chevron2"/>
    <dgm:cxn modelId="{24D11666-760D-45FE-B6E1-4709C852A8C6}" srcId="{E7F08A29-5B7C-49AF-9966-F7F156744A2E}" destId="{820D963A-5318-45BA-983F-F04A33E4BEE6}" srcOrd="2" destOrd="0" parTransId="{460079EC-2ACB-48B1-A6DF-FD4F95AECFBD}" sibTransId="{D209D07A-C528-4E8A-B8E2-2004E38FF3A5}"/>
    <dgm:cxn modelId="{1C03A005-C3FC-4B4A-8BB6-85E2E1BADD00}" type="presOf" srcId="{C4B93B0D-F684-4245-A989-32FC7C71B261}" destId="{42A869BD-C8BD-40B9-8ED0-16654BAB0E22}" srcOrd="0" destOrd="0" presId="urn:microsoft.com/office/officeart/2005/8/layout/chevron2"/>
    <dgm:cxn modelId="{9E18CF43-982C-43ED-BD3D-4A9B304E8763}" type="presOf" srcId="{71D999AA-CB04-464B-928D-77570094790A}" destId="{36237C6A-66E7-4E98-80D1-96AF66B82F34}" srcOrd="0" destOrd="0" presId="urn:microsoft.com/office/officeart/2005/8/layout/chevron2"/>
    <dgm:cxn modelId="{47CF2558-6849-44BC-8184-A3B0454478E0}" type="presOf" srcId="{820D963A-5318-45BA-983F-F04A33E4BEE6}" destId="{4B3DCCB9-5EE2-4002-AB24-BF5BA292398E}" srcOrd="0" destOrd="0" presId="urn:microsoft.com/office/officeart/2005/8/layout/chevron2"/>
    <dgm:cxn modelId="{0FA52D62-F11D-4AB5-A1E0-D8040106B206}" srcId="{E7F08A29-5B7C-49AF-9966-F7F156744A2E}" destId="{902075B2-2D44-4853-94F9-AF6335F3CA38}" srcOrd="5" destOrd="0" parTransId="{EA7B82AD-FA7B-4D28-A302-4A32E907180F}" sibTransId="{29B93FBE-4B92-42CB-99A0-7C7A28AB5880}"/>
    <dgm:cxn modelId="{0E9633FB-76D0-4899-9007-C65148AD35ED}" srcId="{E7F08A29-5B7C-49AF-9966-F7F156744A2E}" destId="{DAA6DE47-8C94-45C9-ADBC-21891815D88C}" srcOrd="4" destOrd="0" parTransId="{28CC68DE-8FEF-4244-952E-8FFE6FBAAB5E}" sibTransId="{8347A126-7374-49CD-BB8E-4F3C7C775706}"/>
    <dgm:cxn modelId="{5E47EC96-4A2F-432B-94D0-E4DB8279278C}" type="presOf" srcId="{749185CE-98F1-4F5B-8B7D-210AB483F472}" destId="{3FC24C2F-2B88-44EA-95A0-A6A9BEBC0F06}" srcOrd="0" destOrd="0" presId="urn:microsoft.com/office/officeart/2005/8/layout/chevron2"/>
    <dgm:cxn modelId="{5B0C8BB9-5F84-4D5E-84F9-520E956AD9F2}" srcId="{C4B93B0D-F684-4245-A989-32FC7C71B261}" destId="{0DA65225-A9E1-4FFD-84EA-1745C2A0703F}" srcOrd="0" destOrd="0" parTransId="{9EE98F34-801E-43F2-A9A6-008ED286F4BD}" sibTransId="{557B3B83-6C15-4689-A22D-431363870900}"/>
    <dgm:cxn modelId="{B680C524-1AD5-4AD6-9E50-8A86175D662E}" type="presOf" srcId="{C0B14472-C9B4-4424-87A3-AC53FCEA3894}" destId="{6DC38B0F-FFAD-42FB-AAA7-A0506E61F99D}" srcOrd="0" destOrd="0" presId="urn:microsoft.com/office/officeart/2005/8/layout/chevron2"/>
    <dgm:cxn modelId="{31B5D004-BD7B-4E3C-9AEA-307492D91A51}" type="presOf" srcId="{16E2691C-A819-4163-B0CD-98F62AFF3D85}" destId="{8F9292B5-730C-4CEA-ADA5-9580C9FD69A4}" srcOrd="0" destOrd="0" presId="urn:microsoft.com/office/officeart/2005/8/layout/chevron2"/>
    <dgm:cxn modelId="{2C400AC9-CB70-4153-A79F-A52BF56BD74E}" type="presOf" srcId="{902075B2-2D44-4853-94F9-AF6335F3CA38}" destId="{20D71791-24A7-4DD4-95A7-89B0002D591D}" srcOrd="0" destOrd="0" presId="urn:microsoft.com/office/officeart/2005/8/layout/chevron2"/>
    <dgm:cxn modelId="{67715A47-2F6C-41AC-8DAB-E4B0DA0C572D}" srcId="{E7F08A29-5B7C-49AF-9966-F7F156744A2E}" destId="{C4B93B0D-F684-4245-A989-32FC7C71B261}" srcOrd="1" destOrd="0" parTransId="{2AEAE681-E45C-450E-8D70-14A1BF43E6A6}" sibTransId="{892E631C-7959-4BA5-B72C-CFC6952D00EF}"/>
    <dgm:cxn modelId="{CC4376B4-C080-4980-B0FF-BE691362C24C}" type="presOf" srcId="{FF902EDF-AC73-4787-BDF5-556F4CEAEF25}" destId="{BC740085-3C29-45CC-91B4-1453B134237A}" srcOrd="0" destOrd="0" presId="urn:microsoft.com/office/officeart/2005/8/layout/chevron2"/>
    <dgm:cxn modelId="{987D7655-DF5D-4E1D-A1D9-D85BF3A38DE2}" type="presOf" srcId="{92792584-E8BB-4730-8086-9EE5E01014D0}" destId="{A555525F-BCAF-43C6-83D9-3B64AD606E40}" srcOrd="0" destOrd="0" presId="urn:microsoft.com/office/officeart/2005/8/layout/chevron2"/>
    <dgm:cxn modelId="{5D60A0F6-889C-4415-8554-90CA36D79ED4}" type="presOf" srcId="{22F10913-F771-44FE-93B0-F1AD14CBBC3B}" destId="{4028118E-BB9C-4A06-B84A-A20EEA298F7F}" srcOrd="0" destOrd="0" presId="urn:microsoft.com/office/officeart/2005/8/layout/chevron2"/>
    <dgm:cxn modelId="{ABF19E95-B17C-40CF-BE5E-B90EF62AB44C}" srcId="{E7F08A29-5B7C-49AF-9966-F7F156744A2E}" destId="{FF902EDF-AC73-4787-BDF5-556F4CEAEF25}" srcOrd="3" destOrd="0" parTransId="{B84C2FA4-B919-4B78-8FA0-1E78AD025726}" sibTransId="{48451048-E5B3-4415-BDDB-1F2694B8B0B0}"/>
    <dgm:cxn modelId="{8AD9C6A7-430E-4B4E-8897-1469BC2DB3C5}" srcId="{ECED8B32-6D18-49BB-9DAE-21D9332B720F}" destId="{C0B14472-C9B4-4424-87A3-AC53FCEA3894}" srcOrd="0" destOrd="0" parTransId="{B348ADD6-5BBD-40E4-A85C-30A3E0B16614}" sibTransId="{F25FECB5-9049-4D78-B1D8-6851C9AB07A1}"/>
    <dgm:cxn modelId="{50322673-0AAB-45C2-83CB-BFB87A812713}" type="presOf" srcId="{ECED8B32-6D18-49BB-9DAE-21D9332B720F}" destId="{46CB7885-BEEA-463F-874B-8986A225C0C7}" srcOrd="0" destOrd="0" presId="urn:microsoft.com/office/officeart/2005/8/layout/chevron2"/>
    <dgm:cxn modelId="{5DAF3813-7241-42BA-AF19-2A044A22691D}" type="presOf" srcId="{E7F08A29-5B7C-49AF-9966-F7F156744A2E}" destId="{39B0198A-74F2-41AA-B561-BC8EAE5D6AA1}" srcOrd="0" destOrd="0" presId="urn:microsoft.com/office/officeart/2005/8/layout/chevron2"/>
    <dgm:cxn modelId="{C11E87CB-23CA-463A-A2D8-CEC014351B5D}" srcId="{E7F08A29-5B7C-49AF-9966-F7F156744A2E}" destId="{ECED8B32-6D18-49BB-9DAE-21D9332B720F}" srcOrd="0" destOrd="0" parTransId="{E8806F6E-C608-4CD0-944F-E40888D9791A}" sibTransId="{71F54560-6345-46FB-A2B2-D04921A2B0AA}"/>
    <dgm:cxn modelId="{9A23654F-94F0-41CF-BAC1-33F07767029C}" type="presOf" srcId="{DAA6DE47-8C94-45C9-ADBC-21891815D88C}" destId="{C5730429-C64D-4C74-A7CC-4F1522AF3BFB}" srcOrd="0" destOrd="0" presId="urn:microsoft.com/office/officeart/2005/8/layout/chevron2"/>
    <dgm:cxn modelId="{1F875299-F8B9-42F0-BCE8-26C99C9A7554}" type="presParOf" srcId="{39B0198A-74F2-41AA-B561-BC8EAE5D6AA1}" destId="{56A607F0-97D4-42E2-BB53-9FD9B9714AA6}" srcOrd="0" destOrd="0" presId="urn:microsoft.com/office/officeart/2005/8/layout/chevron2"/>
    <dgm:cxn modelId="{55FA37E3-B9C9-4286-9602-934799D42266}" type="presParOf" srcId="{56A607F0-97D4-42E2-BB53-9FD9B9714AA6}" destId="{46CB7885-BEEA-463F-874B-8986A225C0C7}" srcOrd="0" destOrd="0" presId="urn:microsoft.com/office/officeart/2005/8/layout/chevron2"/>
    <dgm:cxn modelId="{F012D789-3B3C-454E-80FE-11F310AF02CB}" type="presParOf" srcId="{56A607F0-97D4-42E2-BB53-9FD9B9714AA6}" destId="{6DC38B0F-FFAD-42FB-AAA7-A0506E61F99D}" srcOrd="1" destOrd="0" presId="urn:microsoft.com/office/officeart/2005/8/layout/chevron2"/>
    <dgm:cxn modelId="{818C0285-92C6-4236-B10B-E2F0F9222BEF}" type="presParOf" srcId="{39B0198A-74F2-41AA-B561-BC8EAE5D6AA1}" destId="{039DB35E-A027-42E0-819D-B8677EEAAD4D}" srcOrd="1" destOrd="0" presId="urn:microsoft.com/office/officeart/2005/8/layout/chevron2"/>
    <dgm:cxn modelId="{50860866-481B-42C1-8692-B033741FA991}" type="presParOf" srcId="{39B0198A-74F2-41AA-B561-BC8EAE5D6AA1}" destId="{53469F87-D414-4D24-A4CF-7C263350527B}" srcOrd="2" destOrd="0" presId="urn:microsoft.com/office/officeart/2005/8/layout/chevron2"/>
    <dgm:cxn modelId="{41062F65-DBAD-44D6-B8B9-3E7683BB30D4}" type="presParOf" srcId="{53469F87-D414-4D24-A4CF-7C263350527B}" destId="{42A869BD-C8BD-40B9-8ED0-16654BAB0E22}" srcOrd="0" destOrd="0" presId="urn:microsoft.com/office/officeart/2005/8/layout/chevron2"/>
    <dgm:cxn modelId="{A66C089E-AD8B-4477-834E-3DEA0DBB1A28}" type="presParOf" srcId="{53469F87-D414-4D24-A4CF-7C263350527B}" destId="{28246562-438E-4736-BD22-DDDCA085779E}" srcOrd="1" destOrd="0" presId="urn:microsoft.com/office/officeart/2005/8/layout/chevron2"/>
    <dgm:cxn modelId="{115B14C2-843E-4E35-B701-334AF04AC2A7}" type="presParOf" srcId="{39B0198A-74F2-41AA-B561-BC8EAE5D6AA1}" destId="{BEE37101-757C-4E0D-8889-DE80BE809F8E}" srcOrd="3" destOrd="0" presId="urn:microsoft.com/office/officeart/2005/8/layout/chevron2"/>
    <dgm:cxn modelId="{41E577DA-105D-43A5-B815-F59DF270DC80}" type="presParOf" srcId="{39B0198A-74F2-41AA-B561-BC8EAE5D6AA1}" destId="{C53FDA9F-AB4B-44D9-89BF-A63DA9CBF782}" srcOrd="4" destOrd="0" presId="urn:microsoft.com/office/officeart/2005/8/layout/chevron2"/>
    <dgm:cxn modelId="{314A1CDB-7E7B-47D1-AC69-444A60790DE7}" type="presParOf" srcId="{C53FDA9F-AB4B-44D9-89BF-A63DA9CBF782}" destId="{4B3DCCB9-5EE2-4002-AB24-BF5BA292398E}" srcOrd="0" destOrd="0" presId="urn:microsoft.com/office/officeart/2005/8/layout/chevron2"/>
    <dgm:cxn modelId="{5DA281B4-0B15-4F0C-8F0F-8319F25188CF}" type="presParOf" srcId="{C53FDA9F-AB4B-44D9-89BF-A63DA9CBF782}" destId="{3D9DFF25-1362-4D2A-A6B9-95A9F21E8FA4}" srcOrd="1" destOrd="0" presId="urn:microsoft.com/office/officeart/2005/8/layout/chevron2"/>
    <dgm:cxn modelId="{2C170699-BECB-47EC-BF82-E5B36085DB1E}" type="presParOf" srcId="{39B0198A-74F2-41AA-B561-BC8EAE5D6AA1}" destId="{4A914BFD-4813-4BDB-AB51-1AD4E19B7238}" srcOrd="5" destOrd="0" presId="urn:microsoft.com/office/officeart/2005/8/layout/chevron2"/>
    <dgm:cxn modelId="{B34CD8C2-0C9E-4F46-8AA2-9FFC0EAA0CF7}" type="presParOf" srcId="{39B0198A-74F2-41AA-B561-BC8EAE5D6AA1}" destId="{A9D6C78C-3F9D-452D-A3E4-82209A3873C3}" srcOrd="6" destOrd="0" presId="urn:microsoft.com/office/officeart/2005/8/layout/chevron2"/>
    <dgm:cxn modelId="{227B2DE2-3041-4032-A6C3-D5C775B970D2}" type="presParOf" srcId="{A9D6C78C-3F9D-452D-A3E4-82209A3873C3}" destId="{BC740085-3C29-45CC-91B4-1453B134237A}" srcOrd="0" destOrd="0" presId="urn:microsoft.com/office/officeart/2005/8/layout/chevron2"/>
    <dgm:cxn modelId="{7E809615-03BB-4BF6-956D-8CA0F26B9FED}" type="presParOf" srcId="{A9D6C78C-3F9D-452D-A3E4-82209A3873C3}" destId="{8F9292B5-730C-4CEA-ADA5-9580C9FD69A4}" srcOrd="1" destOrd="0" presId="urn:microsoft.com/office/officeart/2005/8/layout/chevron2"/>
    <dgm:cxn modelId="{C697C8DF-F6B4-4420-A07B-DEC17EF9AC44}" type="presParOf" srcId="{39B0198A-74F2-41AA-B561-BC8EAE5D6AA1}" destId="{C8A77D01-9482-4966-AC9B-77E86AE4CE09}" srcOrd="7" destOrd="0" presId="urn:microsoft.com/office/officeart/2005/8/layout/chevron2"/>
    <dgm:cxn modelId="{AD6A4D18-ECF7-41D8-8CAC-C0521D78C11B}" type="presParOf" srcId="{39B0198A-74F2-41AA-B561-BC8EAE5D6AA1}" destId="{8D2F641F-F87B-48CE-BB36-C7FE0D4D9F0A}" srcOrd="8" destOrd="0" presId="urn:microsoft.com/office/officeart/2005/8/layout/chevron2"/>
    <dgm:cxn modelId="{71DA0C5C-78F8-4976-A156-2929ECB00066}" type="presParOf" srcId="{8D2F641F-F87B-48CE-BB36-C7FE0D4D9F0A}" destId="{C5730429-C64D-4C74-A7CC-4F1522AF3BFB}" srcOrd="0" destOrd="0" presId="urn:microsoft.com/office/officeart/2005/8/layout/chevron2"/>
    <dgm:cxn modelId="{04BC2017-CB33-479E-AE4B-FFE730571FE9}" type="presParOf" srcId="{8D2F641F-F87B-48CE-BB36-C7FE0D4D9F0A}" destId="{7ABCBF8E-F300-49B9-9A64-4272AB6E1C6B}" srcOrd="1" destOrd="0" presId="urn:microsoft.com/office/officeart/2005/8/layout/chevron2"/>
    <dgm:cxn modelId="{F5FAF898-38BC-447B-8A4E-B42597B8BCB5}" type="presParOf" srcId="{39B0198A-74F2-41AA-B561-BC8EAE5D6AA1}" destId="{C2B724B4-9579-4CCE-B7B7-8A16A9E27EAE}" srcOrd="9" destOrd="0" presId="urn:microsoft.com/office/officeart/2005/8/layout/chevron2"/>
    <dgm:cxn modelId="{41290C8E-B9B4-4439-99BF-AEC99F6B811A}" type="presParOf" srcId="{39B0198A-74F2-41AA-B561-BC8EAE5D6AA1}" destId="{5E941B12-6DED-4988-A7F8-8BBEEB1E081B}" srcOrd="10" destOrd="0" presId="urn:microsoft.com/office/officeart/2005/8/layout/chevron2"/>
    <dgm:cxn modelId="{0D48BC14-1EDC-4972-99D5-F516395E18E9}" type="presParOf" srcId="{5E941B12-6DED-4988-A7F8-8BBEEB1E081B}" destId="{20D71791-24A7-4DD4-95A7-89B0002D591D}" srcOrd="0" destOrd="0" presId="urn:microsoft.com/office/officeart/2005/8/layout/chevron2"/>
    <dgm:cxn modelId="{054882B7-9875-4515-9F41-A0766B86AB86}" type="presParOf" srcId="{5E941B12-6DED-4988-A7F8-8BBEEB1E081B}" destId="{A555525F-BCAF-43C6-83D9-3B64AD606E40}" srcOrd="1" destOrd="0" presId="urn:microsoft.com/office/officeart/2005/8/layout/chevron2"/>
    <dgm:cxn modelId="{BF97E214-1E6F-4578-986E-04DB134770C2}" type="presParOf" srcId="{39B0198A-74F2-41AA-B561-BC8EAE5D6AA1}" destId="{B1919DBA-E9A3-4D8F-871E-DA04E9A9220C}" srcOrd="11" destOrd="0" presId="urn:microsoft.com/office/officeart/2005/8/layout/chevron2"/>
    <dgm:cxn modelId="{998F5219-C6CB-4846-8BAB-4B10217A5DD3}" type="presParOf" srcId="{39B0198A-74F2-41AA-B561-BC8EAE5D6AA1}" destId="{312CBB7C-1AEB-4C88-8EBA-F789B0E23450}" srcOrd="12" destOrd="0" presId="urn:microsoft.com/office/officeart/2005/8/layout/chevron2"/>
    <dgm:cxn modelId="{7DD5C03B-803B-4706-892A-563C53D2CF70}" type="presParOf" srcId="{312CBB7C-1AEB-4C88-8EBA-F789B0E23450}" destId="{CBA4EEA8-A982-4848-84A6-DA40735980FF}" srcOrd="0" destOrd="0" presId="urn:microsoft.com/office/officeart/2005/8/layout/chevron2"/>
    <dgm:cxn modelId="{BEC76CA7-DFF3-454E-9DFC-9AF3B44217C3}" type="presParOf" srcId="{312CBB7C-1AEB-4C88-8EBA-F789B0E23450}" destId="{3FC24C2F-2B88-44EA-95A0-A6A9BEBC0F06}" srcOrd="1" destOrd="0" presId="urn:microsoft.com/office/officeart/2005/8/layout/chevron2"/>
    <dgm:cxn modelId="{E6826DE0-8EBF-4607-80DF-EA5232F57881}" type="presParOf" srcId="{39B0198A-74F2-41AA-B561-BC8EAE5D6AA1}" destId="{C8F85C5C-0D2F-482A-8529-4FB0FD646327}" srcOrd="13" destOrd="0" presId="urn:microsoft.com/office/officeart/2005/8/layout/chevron2"/>
    <dgm:cxn modelId="{7D311611-7E4D-4988-8F18-E81344391E26}" type="presParOf" srcId="{39B0198A-74F2-41AA-B561-BC8EAE5D6AA1}" destId="{A6F265A3-B1A8-496B-9148-3DDE6BA2DF53}" srcOrd="14" destOrd="0" presId="urn:microsoft.com/office/officeart/2005/8/layout/chevron2"/>
    <dgm:cxn modelId="{6D8DE70E-76EB-42D0-8BE7-0A7C43C8E002}" type="presParOf" srcId="{A6F265A3-B1A8-496B-9148-3DDE6BA2DF53}" destId="{36237C6A-66E7-4E98-80D1-96AF66B82F34}" srcOrd="0" destOrd="0" presId="urn:microsoft.com/office/officeart/2005/8/layout/chevron2"/>
    <dgm:cxn modelId="{B2889148-85A4-4BE7-91D9-2C4013E0BD91}" type="presParOf" srcId="{A6F265A3-B1A8-496B-9148-3DDE6BA2DF53}" destId="{4028118E-BB9C-4A06-B84A-A20EEA298F7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CB7885-BEEA-463F-874B-8986A225C0C7}">
      <dsp:nvSpPr>
        <dsp:cNvPr id="0" name=""/>
        <dsp:cNvSpPr/>
      </dsp:nvSpPr>
      <dsp:spPr>
        <a:xfrm rot="5400000">
          <a:off x="-90729" y="93986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1</a:t>
          </a:r>
          <a:endParaRPr lang="ru-RU" sz="1450" kern="1200" dirty="0"/>
        </a:p>
      </dsp:txBody>
      <dsp:txXfrm rot="5400000">
        <a:off x="-90729" y="93986"/>
        <a:ext cx="604866" cy="423406"/>
      </dsp:txXfrm>
    </dsp:sp>
    <dsp:sp modelId="{6DC38B0F-FFAD-42FB-AAA7-A0506E61F99D}">
      <dsp:nvSpPr>
        <dsp:cNvPr id="0" name=""/>
        <dsp:cNvSpPr/>
      </dsp:nvSpPr>
      <dsp:spPr>
        <a:xfrm rot="5400000">
          <a:off x="4335498" y="-3908835"/>
          <a:ext cx="393370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Develop and formalize a process of incident management.</a:t>
          </a:r>
          <a:endParaRPr lang="ru-RU" sz="1450" kern="1200" dirty="0"/>
        </a:p>
      </dsp:txBody>
      <dsp:txXfrm rot="5400000">
        <a:off x="4335498" y="-3908835"/>
        <a:ext cx="393370" cy="8217553"/>
      </dsp:txXfrm>
    </dsp:sp>
    <dsp:sp modelId="{42A869BD-C8BD-40B9-8ED0-16654BAB0E22}">
      <dsp:nvSpPr>
        <dsp:cNvPr id="0" name=""/>
        <dsp:cNvSpPr/>
      </dsp:nvSpPr>
      <dsp:spPr>
        <a:xfrm rot="5400000">
          <a:off x="-90729" y="623857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2</a:t>
          </a:r>
          <a:endParaRPr lang="ru-RU" sz="1450" kern="1200" dirty="0"/>
        </a:p>
      </dsp:txBody>
      <dsp:txXfrm rot="5400000">
        <a:off x="-90729" y="623857"/>
        <a:ext cx="604866" cy="423406"/>
      </dsp:txXfrm>
    </dsp:sp>
    <dsp:sp modelId="{28246562-438E-4736-BD22-DDDCA085779E}">
      <dsp:nvSpPr>
        <dsp:cNvPr id="0" name=""/>
        <dsp:cNvSpPr/>
      </dsp:nvSpPr>
      <dsp:spPr>
        <a:xfrm rot="5400000">
          <a:off x="4335601" y="-3379067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Analysis of the settings systems and IT services to the permanent availability of information necessary for proper and effective response and investigation of incidents.</a:t>
          </a:r>
          <a:endParaRPr lang="ru-RU" sz="1200" kern="1200" dirty="0"/>
        </a:p>
      </dsp:txBody>
      <dsp:txXfrm rot="5400000">
        <a:off x="4335601" y="-3379067"/>
        <a:ext cx="393163" cy="8217553"/>
      </dsp:txXfrm>
    </dsp:sp>
    <dsp:sp modelId="{4B3DCCB9-5EE2-4002-AB24-BF5BA292398E}">
      <dsp:nvSpPr>
        <dsp:cNvPr id="0" name=""/>
        <dsp:cNvSpPr/>
      </dsp:nvSpPr>
      <dsp:spPr>
        <a:xfrm rot="5400000">
          <a:off x="-90729" y="1153729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3</a:t>
          </a:r>
          <a:endParaRPr lang="ru-RU" sz="1450" kern="1200" dirty="0"/>
        </a:p>
      </dsp:txBody>
      <dsp:txXfrm rot="5400000">
        <a:off x="-90729" y="1153729"/>
        <a:ext cx="604866" cy="423406"/>
      </dsp:txXfrm>
    </dsp:sp>
    <dsp:sp modelId="{3D9DFF25-1362-4D2A-A6B9-95A9F21E8FA4}">
      <dsp:nvSpPr>
        <dsp:cNvPr id="0" name=""/>
        <dsp:cNvSpPr/>
      </dsp:nvSpPr>
      <dsp:spPr>
        <a:xfrm rot="5400000">
          <a:off x="4335601" y="-2849195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Legal and expert support.</a:t>
          </a:r>
          <a:endParaRPr lang="ru-RU" sz="1450" kern="1200" dirty="0"/>
        </a:p>
      </dsp:txBody>
      <dsp:txXfrm rot="5400000">
        <a:off x="4335601" y="-2849195"/>
        <a:ext cx="393163" cy="8217553"/>
      </dsp:txXfrm>
    </dsp:sp>
    <dsp:sp modelId="{BC740085-3C29-45CC-91B4-1453B134237A}">
      <dsp:nvSpPr>
        <dsp:cNvPr id="0" name=""/>
        <dsp:cNvSpPr/>
      </dsp:nvSpPr>
      <dsp:spPr>
        <a:xfrm rot="5400000">
          <a:off x="-90729" y="1683600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4</a:t>
          </a:r>
          <a:endParaRPr lang="ru-RU" sz="1450" kern="1200" dirty="0"/>
        </a:p>
      </dsp:txBody>
      <dsp:txXfrm rot="5400000">
        <a:off x="-90729" y="1683600"/>
        <a:ext cx="604866" cy="423406"/>
      </dsp:txXfrm>
    </dsp:sp>
    <dsp:sp modelId="{8F9292B5-730C-4CEA-ADA5-9580C9FD69A4}">
      <dsp:nvSpPr>
        <dsp:cNvPr id="0" name=""/>
        <dsp:cNvSpPr/>
      </dsp:nvSpPr>
      <dsp:spPr>
        <a:xfrm rot="5400000">
          <a:off x="4335601" y="-2336053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Responding to and investigating incidents.</a:t>
          </a:r>
          <a:endParaRPr lang="ru-RU" sz="1450" kern="1200" dirty="0"/>
        </a:p>
      </dsp:txBody>
      <dsp:txXfrm rot="5400000">
        <a:off x="4335601" y="-2336053"/>
        <a:ext cx="393163" cy="8217553"/>
      </dsp:txXfrm>
    </dsp:sp>
    <dsp:sp modelId="{C5730429-C64D-4C74-A7CC-4F1522AF3BFB}">
      <dsp:nvSpPr>
        <dsp:cNvPr id="0" name=""/>
        <dsp:cNvSpPr/>
      </dsp:nvSpPr>
      <dsp:spPr>
        <a:xfrm rot="5400000">
          <a:off x="-90729" y="2213472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5</a:t>
          </a:r>
          <a:endParaRPr lang="ru-RU" sz="1450" kern="1200" dirty="0"/>
        </a:p>
      </dsp:txBody>
      <dsp:txXfrm rot="5400000">
        <a:off x="-90729" y="2213472"/>
        <a:ext cx="604866" cy="423406"/>
      </dsp:txXfrm>
    </dsp:sp>
    <dsp:sp modelId="{7ABCBF8E-F300-49B9-9A64-4272AB6E1C6B}">
      <dsp:nvSpPr>
        <dsp:cNvPr id="0" name=""/>
        <dsp:cNvSpPr/>
      </dsp:nvSpPr>
      <dsp:spPr>
        <a:xfrm rot="5400000">
          <a:off x="4335601" y="-1789452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Organization of monitoring public networks for handling the brand for the timely response.</a:t>
          </a:r>
          <a:endParaRPr lang="ru-RU" sz="1450" kern="1200" dirty="0"/>
        </a:p>
      </dsp:txBody>
      <dsp:txXfrm rot="5400000">
        <a:off x="4335601" y="-1789452"/>
        <a:ext cx="393163" cy="8217553"/>
      </dsp:txXfrm>
    </dsp:sp>
    <dsp:sp modelId="{20D71791-24A7-4DD4-95A7-89B0002D591D}">
      <dsp:nvSpPr>
        <dsp:cNvPr id="0" name=""/>
        <dsp:cNvSpPr/>
      </dsp:nvSpPr>
      <dsp:spPr>
        <a:xfrm rot="5400000">
          <a:off x="-90729" y="2743343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6</a:t>
          </a:r>
          <a:endParaRPr lang="ru-RU" sz="1450" kern="1200" dirty="0"/>
        </a:p>
      </dsp:txBody>
      <dsp:txXfrm rot="5400000">
        <a:off x="-90729" y="2743343"/>
        <a:ext cx="604866" cy="423406"/>
      </dsp:txXfrm>
    </dsp:sp>
    <dsp:sp modelId="{A555525F-BCAF-43C6-83D9-3B64AD606E40}">
      <dsp:nvSpPr>
        <dsp:cNvPr id="0" name=""/>
        <dsp:cNvSpPr/>
      </dsp:nvSpPr>
      <dsp:spPr>
        <a:xfrm rot="5400000">
          <a:off x="4335601" y="-1259581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Phishing protection, monitoring of the Internet.</a:t>
          </a:r>
          <a:endParaRPr lang="ru-RU" sz="1450" kern="1200" dirty="0"/>
        </a:p>
      </dsp:txBody>
      <dsp:txXfrm rot="5400000">
        <a:off x="4335601" y="-1259581"/>
        <a:ext cx="393163" cy="8217553"/>
      </dsp:txXfrm>
    </dsp:sp>
    <dsp:sp modelId="{CBA4EEA8-A982-4848-84A6-DA40735980FF}">
      <dsp:nvSpPr>
        <dsp:cNvPr id="0" name=""/>
        <dsp:cNvSpPr/>
      </dsp:nvSpPr>
      <dsp:spPr>
        <a:xfrm rot="5400000">
          <a:off x="-90729" y="3273215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7</a:t>
          </a:r>
          <a:endParaRPr lang="ru-RU" sz="1450" kern="1200" dirty="0"/>
        </a:p>
      </dsp:txBody>
      <dsp:txXfrm rot="5400000">
        <a:off x="-90729" y="3273215"/>
        <a:ext cx="604866" cy="423406"/>
      </dsp:txXfrm>
    </dsp:sp>
    <dsp:sp modelId="{3FC24C2F-2B88-44EA-95A0-A6A9BEBC0F06}">
      <dsp:nvSpPr>
        <dsp:cNvPr id="0" name=""/>
        <dsp:cNvSpPr/>
      </dsp:nvSpPr>
      <dsp:spPr>
        <a:xfrm rot="5400000">
          <a:off x="4335601" y="-729709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Protection against </a:t>
          </a:r>
          <a:r>
            <a:rPr lang="en-US" sz="1450" kern="1200" dirty="0" err="1" smtClean="0"/>
            <a:t>DDoS</a:t>
          </a:r>
          <a:r>
            <a:rPr lang="en-US" sz="1450" kern="1200" dirty="0" smtClean="0"/>
            <a:t> (Distributed Denial of Service).</a:t>
          </a:r>
          <a:endParaRPr lang="ru-RU" sz="1450" kern="1200" dirty="0"/>
        </a:p>
      </dsp:txBody>
      <dsp:txXfrm rot="5400000">
        <a:off x="4335601" y="-729709"/>
        <a:ext cx="393163" cy="8217553"/>
      </dsp:txXfrm>
    </dsp:sp>
    <dsp:sp modelId="{36237C6A-66E7-4E98-80D1-96AF66B82F34}">
      <dsp:nvSpPr>
        <dsp:cNvPr id="0" name=""/>
        <dsp:cNvSpPr/>
      </dsp:nvSpPr>
      <dsp:spPr>
        <a:xfrm rot="5400000">
          <a:off x="-90729" y="3803086"/>
          <a:ext cx="604866" cy="42340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kern="1200" dirty="0" smtClean="0"/>
            <a:t>8</a:t>
          </a:r>
          <a:endParaRPr lang="ru-RU" sz="1450" kern="1200" dirty="0"/>
        </a:p>
      </dsp:txBody>
      <dsp:txXfrm rot="5400000">
        <a:off x="-90729" y="3803086"/>
        <a:ext cx="604866" cy="423406"/>
      </dsp:txXfrm>
    </dsp:sp>
    <dsp:sp modelId="{4028118E-BB9C-4A06-B84A-A20EEA298F7F}">
      <dsp:nvSpPr>
        <dsp:cNvPr id="0" name=""/>
        <dsp:cNvSpPr/>
      </dsp:nvSpPr>
      <dsp:spPr>
        <a:xfrm rot="5400000">
          <a:off x="4335601" y="-199838"/>
          <a:ext cx="393163" cy="8217553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50" kern="1200" dirty="0" smtClean="0"/>
            <a:t>Recovering data</a:t>
          </a:r>
          <a:endParaRPr lang="ru-RU" sz="1450" kern="1200" dirty="0" smtClean="0"/>
        </a:p>
      </dsp:txBody>
      <dsp:txXfrm rot="5400000">
        <a:off x="4335601" y="-199838"/>
        <a:ext cx="393163" cy="8217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E73D91-D1A8-4849-83BA-3DFF4102541E}" type="datetimeFigureOut">
              <a:rPr lang="ru-RU"/>
              <a:pPr>
                <a:defRPr/>
              </a:pPr>
              <a:t>01.02.2011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ru-R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19DB61A-56D7-4965-A9BF-187D869A8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7303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D4FFFDB-3162-450E-9C45-2DBBBFA9A823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C4CDB0A-2775-455A-A639-3A072EFA2E49}" type="slidenum">
              <a:rPr lang="ru-RU" sz="1200"/>
              <a:pPr algn="r" eaLnBrk="1" hangingPunct="1"/>
              <a:t>2</a:t>
            </a:fld>
            <a:endParaRPr 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46E394A-E27B-459E-986B-2314948144E0}" type="slidenum">
              <a:rPr lang="ru-RU" sz="1200"/>
              <a:pPr algn="r" eaLnBrk="1" hangingPunct="1"/>
              <a:t>3</a:t>
            </a:fld>
            <a:endParaRPr 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517C40C-672D-4567-9A83-5527423E465B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59F8691-4282-45B7-8008-B494BC81E7E2}" type="slidenum">
              <a:rPr lang="ru-RU" sz="1200"/>
              <a:pPr algn="r" eaLnBrk="1" hangingPunct="1"/>
              <a:t>5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F25C08A-90BF-4B56-A7F5-0111BF770A38}" type="slidenum">
              <a:rPr lang="ru-RU" sz="1200"/>
              <a:pPr algn="r" eaLnBrk="1" hangingPunct="1"/>
              <a:t>6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C4CDB0A-2775-455A-A639-3A072EFA2E49}" type="slidenum">
              <a:rPr lang="ru-RU" sz="1200"/>
              <a:pPr algn="r" eaLnBrk="1" hangingPunct="1"/>
              <a:t>8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BE6564C-1996-4E4D-89DC-AE5A6A655CDF}" type="slidenum">
              <a:rPr lang="ru-RU" sz="1200"/>
              <a:pPr algn="r" eaLnBrk="1" hangingPunct="1"/>
              <a:t>11</a:t>
            </a:fld>
            <a:endParaRPr 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DB61A-56D7-4965-A9BF-187D869A897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5272B6E-7BBB-43D3-9F6A-9A90EC160342}" type="slidenum">
              <a:rPr lang="ru-RU" sz="1200"/>
              <a:pPr algn="r" eaLnBrk="1" hangingPunct="1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488DCA2-5C46-442C-9A53-5CA74F86854B}" type="slidenum">
              <a:rPr lang="ru-RU" sz="1200"/>
              <a:pPr algn="r" eaLnBrk="1" hangingPunct="1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905CB42-DA1E-4B31-8E0D-2385500127E8}" type="slidenum">
              <a:rPr lang="ru-RU" sz="1200"/>
              <a:pPr algn="r" eaLnBrk="1" hangingPunct="1"/>
              <a:t>18</a:t>
            </a:fld>
            <a:endParaRPr 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843287-BE8C-4974-9C46-A2E4BB4DF12D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331BCA2-050C-4D39-8424-F8A472DA3ACC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64755-206F-456B-BEC6-82BC4AEA6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E4022-2D52-4A57-9FAA-3D67284FF25E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253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1CD1F-F2BE-4C2E-8D63-93558FD94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774D8-203B-43EC-A1C9-ACF5F593CDF7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6021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370B5-C903-4271-A027-B0E54DE30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5844A-2625-4036-AEEE-8BD2017A38CD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5461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241A7-A1DA-4978-AD56-1631C8E1E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189B4-83EC-494D-B392-66F35DD1A004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860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0DD91-D958-491B-8B8F-407B7A6EB5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63040-39B7-4E51-9E74-D34C378383C5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405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3B686-EB3D-4E56-8F1F-265090E6C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11012-71C2-49A9-B4B8-0BD4AD604583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064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29E24-0998-46D7-8223-B5264F14E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9D891-35B3-49F5-95AB-B3607AA73894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758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E72CE-B193-44F0-82E3-A299ADC8D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CB961-BA05-44FF-8516-58491BEF51E5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4008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BC865-52FD-46C5-9B5C-B65488012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0CFC4-5FA8-4D8C-BD63-77D9FFA915BC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6640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91DC4-CBB7-4492-9366-CB2436F93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FC153-73FC-4B46-8B6B-BCB1DE4A0DC3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7213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872ED-1AD6-4B10-B3A9-FCD20EC20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6D129-3B4D-440A-9887-FC3DDEE61E42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104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7789AE97-D605-401D-9F7D-9033F7719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9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fld id="{F152CD53-CEFE-442E-BB36-DA49E29FB6FC}" type="datetime1">
              <a:rPr lang="ru-RU"/>
              <a:pPr>
                <a:defRPr/>
              </a:pPr>
              <a:t>01.02.2011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30.png"/><Relationship Id="rId21" Type="http://schemas.openxmlformats.org/officeDocument/2006/relationships/image" Target="../media/image45.png"/><Relationship Id="rId7" Type="http://schemas.openxmlformats.org/officeDocument/2006/relationships/image" Target="../media/image18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32" Type="http://schemas.openxmlformats.org/officeDocument/2006/relationships/image" Target="../media/image55.png"/><Relationship Id="rId5" Type="http://schemas.openxmlformats.org/officeDocument/2006/relationships/image" Target="../media/image1.jpe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4.jpeg"/><Relationship Id="rId4" Type="http://schemas.openxmlformats.org/officeDocument/2006/relationships/image" Target="../media/image31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hyperlink" Target="http://www.finansmag.ru/FckFiles/image/000_321/48/logo.jp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hyperlink" Target="http://www.letagroup.ru/" TargetMode="External"/><Relationship Id="rId4" Type="http://schemas.openxmlformats.org/officeDocument/2006/relationships/hyperlink" Target="http://www.group-ib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064794C-B6EC-4506-B938-B4E387732E1A}" type="slidenum">
              <a:rPr lang="ru-RU" smtClean="0">
                <a:latin typeface="Arial Black" pitchFamily="34" charset="0"/>
              </a:rPr>
              <a:pPr/>
              <a:t>1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2051" name="Picture 6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Line 7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3" name="Line 8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8959850" y="60356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en-GB" sz="1200"/>
          </a:p>
        </p:txBody>
      </p:sp>
      <p:sp>
        <p:nvSpPr>
          <p:cNvPr id="2055" name="Rectangle 10"/>
          <p:cNvSpPr>
            <a:spLocks noChangeArrowheads="1"/>
          </p:cNvSpPr>
          <p:nvPr/>
        </p:nvSpPr>
        <p:spPr bwMode="auto">
          <a:xfrm>
            <a:off x="250825" y="1628775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Group-IB: Digital investigations and forensic</a:t>
            </a:r>
            <a:endParaRPr lang="ru-RU" sz="2400"/>
          </a:p>
        </p:txBody>
      </p:sp>
      <p:sp>
        <p:nvSpPr>
          <p:cNvPr id="2056" name="Text Box 15"/>
          <p:cNvSpPr txBox="1">
            <a:spLocks noChangeArrowheads="1"/>
          </p:cNvSpPr>
          <p:nvPr/>
        </p:nvSpPr>
        <p:spPr bwMode="auto">
          <a:xfrm>
            <a:off x="179388" y="5013325"/>
            <a:ext cx="5545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/>
              <a:t>Ilya Sachkov</a:t>
            </a:r>
            <a:endParaRPr lang="ru-RU" sz="1600"/>
          </a:p>
          <a:p>
            <a:pPr eaLnBrk="1" hangingPunct="1"/>
            <a:r>
              <a:rPr lang="en-US" sz="1600"/>
              <a:t>Group-IB </a:t>
            </a:r>
          </a:p>
          <a:p>
            <a:pPr eaLnBrk="1" hangingPunct="1"/>
            <a:r>
              <a:rPr lang="en-US" sz="1600"/>
              <a:t>sachkov@group-ib.ru</a:t>
            </a:r>
            <a:endParaRPr lang="ru-RU" sz="1600"/>
          </a:p>
        </p:txBody>
      </p:sp>
      <p:sp>
        <p:nvSpPr>
          <p:cNvPr id="2057" name="Text Box 18"/>
          <p:cNvSpPr txBox="1">
            <a:spLocks noChangeArrowheads="1"/>
          </p:cNvSpPr>
          <p:nvPr/>
        </p:nvSpPr>
        <p:spPr bwMode="auto">
          <a:xfrm>
            <a:off x="539750" y="188913"/>
            <a:ext cx="6192838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2058" name="Text Box 19"/>
          <p:cNvSpPr txBox="1">
            <a:spLocks noChangeArrowheads="1"/>
          </p:cNvSpPr>
          <p:nvPr/>
        </p:nvSpPr>
        <p:spPr bwMode="auto">
          <a:xfrm>
            <a:off x="3286125" y="6078538"/>
            <a:ext cx="583247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/>
              <a:t>.</a:t>
            </a:r>
            <a:endParaRPr lang="ru-RU"/>
          </a:p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pic>
        <p:nvPicPr>
          <p:cNvPr id="2059" name="Picture 10" descr="дщп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04963"/>
            <a:ext cx="21288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0" descr="LETA_GROU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483100"/>
            <a:ext cx="31972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49E2D4F-B9B4-4A9D-9D53-4F2F774C9043}" type="slidenum">
              <a:rPr lang="ru-RU" smtClean="0">
                <a:latin typeface="Arial Black" pitchFamily="34" charset="0"/>
              </a:rPr>
              <a:pPr/>
              <a:t>2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3075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Group-IB</a:t>
            </a:r>
            <a:endParaRPr lang="ru-RU" sz="2400" smtClean="0"/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196975"/>
            <a:ext cx="82296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dirty="0" err="1" smtClean="0"/>
              <a:t>The</a:t>
            </a:r>
            <a:r>
              <a:rPr lang="ru-RU" sz="2400" dirty="0" smtClean="0"/>
              <a:t> </a:t>
            </a:r>
            <a:r>
              <a:rPr lang="ru-RU" sz="2400" dirty="0" err="1" smtClean="0"/>
              <a:t>first</a:t>
            </a:r>
            <a:r>
              <a:rPr lang="ru-RU" sz="2400" dirty="0" smtClean="0"/>
              <a:t> </a:t>
            </a:r>
            <a:r>
              <a:rPr lang="ru-RU" sz="2400" dirty="0" err="1" smtClean="0"/>
              <a:t>and</a:t>
            </a:r>
            <a:r>
              <a:rPr lang="ru-RU" sz="2400" dirty="0" smtClean="0"/>
              <a:t> </a:t>
            </a:r>
            <a:r>
              <a:rPr lang="ru-RU" sz="2400" dirty="0" err="1" smtClean="0"/>
              <a:t>only</a:t>
            </a:r>
            <a:r>
              <a:rPr lang="ru-RU" sz="2400" dirty="0" smtClean="0"/>
              <a:t> </a:t>
            </a:r>
            <a:r>
              <a:rPr lang="en-US" sz="2400" dirty="0" smtClean="0"/>
              <a:t>private </a:t>
            </a:r>
            <a:r>
              <a:rPr lang="ru-RU" sz="2400" dirty="0" err="1" smtClean="0"/>
              <a:t>company</a:t>
            </a:r>
            <a:r>
              <a:rPr lang="ru-RU" sz="2400" dirty="0" smtClean="0"/>
              <a:t> </a:t>
            </a:r>
            <a:r>
              <a:rPr lang="ru-RU" sz="2400" dirty="0" err="1" smtClean="0"/>
              <a:t>in</a:t>
            </a:r>
            <a:r>
              <a:rPr lang="ru-RU" sz="2400" dirty="0" smtClean="0"/>
              <a:t> </a:t>
            </a:r>
            <a:r>
              <a:rPr lang="ru-RU" sz="2400" dirty="0" err="1" smtClean="0"/>
              <a:t>Russia</a:t>
            </a:r>
            <a:r>
              <a:rPr lang="ru-RU" sz="2400" dirty="0" smtClean="0"/>
              <a:t> </a:t>
            </a:r>
            <a:r>
              <a:rPr lang="ru-RU" sz="2400" dirty="0" err="1" smtClean="0"/>
              <a:t>engaged</a:t>
            </a:r>
            <a:r>
              <a:rPr lang="ru-RU" sz="2400" dirty="0" smtClean="0"/>
              <a:t> </a:t>
            </a:r>
            <a:r>
              <a:rPr lang="ru-RU" sz="2400" dirty="0" err="1" smtClean="0"/>
              <a:t>in</a:t>
            </a:r>
            <a:r>
              <a:rPr lang="ru-RU" sz="2400" dirty="0" smtClean="0"/>
              <a:t> </a:t>
            </a:r>
            <a:r>
              <a:rPr lang="ru-RU" sz="2400" dirty="0" err="1" smtClean="0"/>
              <a:t>consulting</a:t>
            </a:r>
            <a:r>
              <a:rPr lang="ru-RU" sz="2400" dirty="0" smtClean="0"/>
              <a:t> </a:t>
            </a:r>
            <a:r>
              <a:rPr lang="ru-RU" sz="2400" dirty="0" err="1" smtClean="0"/>
              <a:t>in</a:t>
            </a:r>
            <a:r>
              <a:rPr lang="ru-RU" sz="2400" dirty="0" smtClean="0"/>
              <a:t> </a:t>
            </a:r>
            <a:r>
              <a:rPr lang="ru-RU" sz="2400" dirty="0" err="1" smtClean="0"/>
              <a:t>the</a:t>
            </a:r>
            <a:r>
              <a:rPr lang="ru-RU" sz="2400" dirty="0" smtClean="0"/>
              <a:t> </a:t>
            </a:r>
            <a:r>
              <a:rPr lang="ru-RU" sz="2400" dirty="0" err="1" smtClean="0"/>
              <a:t>field</a:t>
            </a:r>
            <a:r>
              <a:rPr lang="ru-RU" sz="2400" dirty="0" smtClean="0"/>
              <a:t> </a:t>
            </a:r>
            <a:r>
              <a:rPr lang="ru-RU" sz="2400" dirty="0" err="1" smtClean="0"/>
              <a:t>of</a:t>
            </a:r>
            <a:r>
              <a:rPr lang="ru-RU" sz="2400" dirty="0" smtClean="0"/>
              <a:t> </a:t>
            </a:r>
            <a:r>
              <a:rPr lang="ru-RU" sz="2400" dirty="0" err="1" smtClean="0"/>
              <a:t>computer</a:t>
            </a:r>
            <a:r>
              <a:rPr lang="ru-RU" sz="2400" dirty="0" smtClean="0"/>
              <a:t> </a:t>
            </a:r>
            <a:r>
              <a:rPr lang="ru-RU" sz="2400" dirty="0" err="1" smtClean="0"/>
              <a:t>crime</a:t>
            </a:r>
            <a:r>
              <a:rPr lang="ru-RU" sz="2400" dirty="0" smtClean="0"/>
              <a:t> </a:t>
            </a:r>
            <a:r>
              <a:rPr lang="ru-RU" sz="2400" dirty="0" err="1" smtClean="0"/>
              <a:t>investigation</a:t>
            </a:r>
            <a:r>
              <a:rPr lang="ru-RU" sz="2400" dirty="0" smtClean="0"/>
              <a:t> </a:t>
            </a:r>
            <a:r>
              <a:rPr lang="ru-RU" sz="2400" dirty="0" err="1" smtClean="0"/>
              <a:t>and</a:t>
            </a:r>
            <a:r>
              <a:rPr lang="ru-RU" sz="2400" dirty="0" smtClean="0"/>
              <a:t> </a:t>
            </a:r>
            <a:r>
              <a:rPr lang="ru-RU" sz="2400" dirty="0" err="1" smtClean="0"/>
              <a:t>computer</a:t>
            </a:r>
            <a:r>
              <a:rPr lang="ru-RU" sz="2400" dirty="0" smtClean="0"/>
              <a:t> </a:t>
            </a:r>
            <a:r>
              <a:rPr lang="ru-RU" sz="2400" dirty="0" err="1" smtClean="0"/>
              <a:t>forensics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err="1" smtClean="0"/>
              <a:t>Assistance</a:t>
            </a:r>
            <a:r>
              <a:rPr lang="ru-RU" sz="2400" dirty="0" smtClean="0"/>
              <a:t> </a:t>
            </a:r>
            <a:r>
              <a:rPr lang="ru-RU" sz="2400" dirty="0" err="1" smtClean="0"/>
              <a:t>to</a:t>
            </a:r>
            <a:r>
              <a:rPr lang="ru-RU" sz="2400" dirty="0" smtClean="0"/>
              <a:t> </a:t>
            </a:r>
            <a:r>
              <a:rPr lang="ru-RU" sz="2400" dirty="0" err="1" smtClean="0"/>
              <a:t>law</a:t>
            </a:r>
            <a:r>
              <a:rPr lang="ru-RU" sz="2400" dirty="0" smtClean="0"/>
              <a:t> </a:t>
            </a:r>
            <a:r>
              <a:rPr lang="ru-RU" sz="2400" dirty="0" err="1" smtClean="0"/>
              <a:t>enforcement</a:t>
            </a:r>
            <a:r>
              <a:rPr lang="ru-RU" sz="2400" dirty="0" smtClean="0"/>
              <a:t> </a:t>
            </a:r>
            <a:r>
              <a:rPr lang="ru-RU" sz="2400" dirty="0" err="1" smtClean="0"/>
              <a:t>authorities</a:t>
            </a:r>
            <a:r>
              <a:rPr lang="ru-RU" sz="2400" dirty="0" smtClean="0"/>
              <a:t> </a:t>
            </a:r>
            <a:r>
              <a:rPr lang="ru-RU" sz="2400" dirty="0" err="1" smtClean="0"/>
              <a:t>on</a:t>
            </a:r>
            <a:r>
              <a:rPr lang="ru-RU" sz="2400" dirty="0" smtClean="0"/>
              <a:t> </a:t>
            </a:r>
            <a:r>
              <a:rPr lang="ru-RU" sz="2400" dirty="0" err="1" smtClean="0"/>
              <a:t>particularly</a:t>
            </a:r>
            <a:r>
              <a:rPr lang="ru-RU" sz="2400" dirty="0" smtClean="0"/>
              <a:t> </a:t>
            </a:r>
            <a:r>
              <a:rPr lang="ru-RU" sz="2400" dirty="0" err="1" smtClean="0"/>
              <a:t>difficult</a:t>
            </a:r>
            <a:r>
              <a:rPr lang="ru-RU" sz="2400" dirty="0" smtClean="0"/>
              <a:t> </a:t>
            </a:r>
            <a:r>
              <a:rPr lang="ru-RU" sz="2400" dirty="0" err="1" smtClean="0"/>
              <a:t>cases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err="1" smtClean="0"/>
              <a:t>Since</a:t>
            </a:r>
            <a:r>
              <a:rPr lang="ru-RU" sz="2400" dirty="0" smtClean="0"/>
              <a:t> 2003</a:t>
            </a:r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err="1" smtClean="0"/>
              <a:t>We</a:t>
            </a:r>
            <a:r>
              <a:rPr lang="ru-RU" sz="2400" dirty="0" smtClean="0"/>
              <a:t> </a:t>
            </a:r>
            <a:r>
              <a:rPr lang="ru-RU" sz="2400" dirty="0" err="1" smtClean="0"/>
              <a:t>have</a:t>
            </a:r>
            <a:r>
              <a:rPr lang="ru-RU" sz="2400" dirty="0" smtClean="0"/>
              <a:t> </a:t>
            </a:r>
            <a:r>
              <a:rPr lang="ru-RU" sz="2400" dirty="0" err="1" smtClean="0"/>
              <a:t>partners</a:t>
            </a:r>
            <a:r>
              <a:rPr lang="en-US" sz="2400" dirty="0" smtClean="0"/>
              <a:t> and </a:t>
            </a:r>
            <a:r>
              <a:rPr lang="ru-RU" sz="2400" dirty="0" err="1" smtClean="0"/>
              <a:t>researcher</a:t>
            </a:r>
            <a:r>
              <a:rPr lang="en-US" sz="2400" dirty="0" smtClean="0"/>
              <a:t>s</a:t>
            </a:r>
            <a:r>
              <a:rPr lang="ru-RU" sz="2400" dirty="0" smtClean="0"/>
              <a:t> </a:t>
            </a:r>
            <a:r>
              <a:rPr lang="ru-RU" sz="2400" dirty="0" err="1" smtClean="0"/>
              <a:t>in</a:t>
            </a:r>
            <a:r>
              <a:rPr lang="ru-RU" sz="2400" dirty="0" smtClean="0"/>
              <a:t> 43 </a:t>
            </a:r>
            <a:r>
              <a:rPr lang="ru-RU" sz="2400" dirty="0" err="1" smtClean="0"/>
              <a:t>countries</a:t>
            </a:r>
            <a:endParaRPr lang="ru-RU" sz="2400" dirty="0" smtClean="0"/>
          </a:p>
          <a:p>
            <a:pPr>
              <a:lnSpc>
                <a:spcPct val="80000"/>
              </a:lnSpc>
            </a:pP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U</a:t>
            </a:r>
            <a:r>
              <a:rPr lang="ru-RU" sz="2400" dirty="0" err="1" smtClean="0"/>
              <a:t>nique</a:t>
            </a:r>
            <a:r>
              <a:rPr lang="ru-RU" sz="2400" dirty="0" smtClean="0"/>
              <a:t> </a:t>
            </a:r>
            <a:r>
              <a:rPr lang="ru-RU" sz="2400" dirty="0" err="1" smtClean="0"/>
              <a:t>staff</a:t>
            </a:r>
            <a:r>
              <a:rPr lang="en-US" sz="2400" dirty="0" smtClean="0"/>
              <a:t> – 30 people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24\7 Incident response</a:t>
            </a:r>
            <a:endParaRPr lang="ru-RU" sz="2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F051E7F-B5DE-434B-9B13-B0F5BF7D45A5}" type="slidenum">
              <a:rPr lang="ru-RU" smtClean="0">
                <a:latin typeface="Arial Black" pitchFamily="34" charset="0"/>
              </a:rPr>
              <a:pPr/>
              <a:t>3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7411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Problem</a:t>
            </a:r>
            <a:r>
              <a:rPr lang="ru-RU" sz="2400" smtClean="0"/>
              <a:t> №</a:t>
            </a:r>
            <a:r>
              <a:rPr lang="en-US" sz="2400" smtClean="0"/>
              <a:t>1: Information Security in Russia</a:t>
            </a:r>
            <a:endParaRPr lang="ru-RU" sz="2400" smtClean="0"/>
          </a:p>
        </p:txBody>
      </p:sp>
      <p:sp>
        <p:nvSpPr>
          <p:cNvPr id="1741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492375"/>
            <a:ext cx="8135938" cy="25193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Information Security is a business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It isn’t about fighting Cyber Crimes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5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12E0731-2C64-49AC-A405-7A914F7D693D}" type="slidenum">
              <a:rPr lang="ru-RU" smtClean="0">
                <a:latin typeface="Arial Black" pitchFamily="34" charset="0"/>
              </a:rPr>
              <a:pPr/>
              <a:t>4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8435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000" smtClean="0"/>
              <a:t>D</a:t>
            </a:r>
            <a:r>
              <a:rPr lang="ru-RU" sz="2000" smtClean="0"/>
              <a:t>evelopment </a:t>
            </a:r>
            <a:r>
              <a:rPr lang="en-US" sz="2000" smtClean="0"/>
              <a:t>v</a:t>
            </a:r>
            <a:r>
              <a:rPr lang="ru-RU" sz="2000" smtClean="0"/>
              <a:t>ector</a:t>
            </a:r>
            <a:r>
              <a:rPr lang="en-US" sz="2000" smtClean="0"/>
              <a:t>s of Information Security and Cyber Crimes</a:t>
            </a:r>
            <a:endParaRPr lang="ru-RU" sz="2000" smtClean="0"/>
          </a:p>
        </p:txBody>
      </p:sp>
      <p:sp>
        <p:nvSpPr>
          <p:cNvPr id="1843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692275" y="1341438"/>
            <a:ext cx="1882775" cy="368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smtClean="0"/>
              <a:t>Cyber Crimes</a:t>
            </a:r>
          </a:p>
          <a:p>
            <a:pPr eaLnBrk="1" hangingPunct="1">
              <a:buFont typeface="Wingdings" pitchFamily="2" charset="2"/>
              <a:buNone/>
            </a:pPr>
            <a:endParaRPr lang="ru-RU" sz="2000" smtClean="0"/>
          </a:p>
          <a:p>
            <a:pPr eaLnBrk="1" hangingPunct="1">
              <a:buFont typeface="Wingdings" pitchFamily="2" charset="2"/>
              <a:buNone/>
            </a:pPr>
            <a:endParaRPr lang="ru-RU" sz="2000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18438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39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 flipH="1">
            <a:off x="1835150" y="1557338"/>
            <a:ext cx="20161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4500563" y="1557338"/>
            <a:ext cx="2303462" cy="208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H="1">
            <a:off x="2771775" y="2997200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5003800" y="1412875"/>
            <a:ext cx="2808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/>
              <a:t>Information Security</a:t>
            </a:r>
            <a:endParaRPr lang="ru-RU" sz="3200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3419475" y="2492375"/>
            <a:ext cx="1882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/>
              <a:t>Technology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16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0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84213" y="3716338"/>
            <a:ext cx="25923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/>
              <a:t>Objective: a profit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en-US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5508625" y="3716338"/>
            <a:ext cx="2592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/>
              <a:t>Objective: a profit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0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0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611188" y="4581525"/>
            <a:ext cx="79930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000"/>
              <a:t>Information security and cyber-crime industry making progress in </a:t>
            </a:r>
            <a:r>
              <a:rPr lang="en-US" sz="2000">
                <a:solidFill>
                  <a:srgbClr val="FF0000"/>
                </a:solidFill>
              </a:rPr>
              <a:t>different</a:t>
            </a:r>
            <a:r>
              <a:rPr lang="en-US" sz="2000"/>
              <a:t> directions. Nevertheless, cyber-criminals </a:t>
            </a:r>
            <a:r>
              <a:rPr lang="en-US" sz="2000">
                <a:solidFill>
                  <a:srgbClr val="FF0000"/>
                </a:solidFill>
              </a:rPr>
              <a:t>use same technologies</a:t>
            </a:r>
            <a:r>
              <a:rPr lang="en-US" sz="2000"/>
              <a:t> as does information security (or better).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E9BE970-6A21-4464-8A44-D53032C57DA8}" type="slidenum">
              <a:rPr lang="ru-RU" smtClean="0">
                <a:latin typeface="Arial Black" pitchFamily="34" charset="0"/>
              </a:rPr>
              <a:pPr/>
              <a:t>5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9459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Responsibility and Ideal Security</a:t>
            </a:r>
            <a:endParaRPr lang="ru-RU" sz="2400" smtClean="0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9463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43188"/>
            <a:ext cx="1700212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2214563" y="3214688"/>
            <a:ext cx="5715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214563" y="3214688"/>
            <a:ext cx="5715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580063" y="3017838"/>
            <a:ext cx="7858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80063" y="3286125"/>
            <a:ext cx="7858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468" name="TextBox 8"/>
          <p:cNvSpPr txBox="1">
            <a:spLocks noChangeArrowheads="1"/>
          </p:cNvSpPr>
          <p:nvPr/>
        </p:nvSpPr>
        <p:spPr bwMode="auto">
          <a:xfrm>
            <a:off x="6572250" y="2857500"/>
            <a:ext cx="2303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>
                <a:cs typeface="Arial" charset="0"/>
              </a:rPr>
              <a:t>Ideal security</a:t>
            </a:r>
            <a:endParaRPr lang="ru-RU" sz="2800">
              <a:cs typeface="Arial" charset="0"/>
            </a:endParaRPr>
          </a:p>
        </p:txBody>
      </p:sp>
      <p:sp>
        <p:nvSpPr>
          <p:cNvPr id="19469" name="TextBox 8"/>
          <p:cNvSpPr txBox="1">
            <a:spLocks noChangeArrowheads="1"/>
          </p:cNvSpPr>
          <p:nvPr/>
        </p:nvSpPr>
        <p:spPr bwMode="auto">
          <a:xfrm>
            <a:off x="3203575" y="2522538"/>
            <a:ext cx="2305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>
                <a:cs typeface="Arial" charset="0"/>
              </a:rPr>
              <a:t>Classic information security</a:t>
            </a:r>
            <a:endParaRPr lang="ru-RU" sz="280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7B00CB8-8C09-4CB8-A735-81889B7BCF52}" type="slidenum">
              <a:rPr lang="ru-RU" smtClean="0">
                <a:latin typeface="Arial Black" pitchFamily="34" charset="0"/>
              </a:rPr>
              <a:pPr/>
              <a:t>6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4099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Group-IB</a:t>
            </a:r>
            <a:endParaRPr lang="ru-RU" sz="2400" smtClean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103" name="Picture 3" descr="C:\Users\sachkov.GROUP-IB\Desktop\slide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766762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sz="2400" cap="all" dirty="0" smtClean="0"/>
              <a:t> </a:t>
            </a:r>
            <a:r>
              <a:rPr lang="en-US" sz="2400" cap="all" dirty="0" smtClean="0"/>
              <a:t>GROUP-IB Services</a:t>
            </a:r>
            <a:endParaRPr lang="ru-RU" sz="2400" cap="all" dirty="0"/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395288" y="1268413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/>
            <a:endParaRPr lang="ru-RU"/>
          </a:p>
          <a:p>
            <a:pPr marL="342900" indent="-342900">
              <a:buFontTx/>
              <a:buChar char="•"/>
            </a:pPr>
            <a:endParaRPr lang="ru-RU"/>
          </a:p>
        </p:txBody>
      </p:sp>
      <p:sp>
        <p:nvSpPr>
          <p:cNvPr id="5127" name="Rectangle 4"/>
          <p:cNvSpPr txBox="1">
            <a:spLocks noChangeArrowheads="1"/>
          </p:cNvSpPr>
          <p:nvPr/>
        </p:nvSpPr>
        <p:spPr bwMode="auto">
          <a:xfrm>
            <a:off x="652463" y="1774825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FF7401"/>
              </a:buClr>
              <a:buSzPct val="130000"/>
              <a:buFont typeface="Wingdings" pitchFamily="2" charset="2"/>
              <a:buNone/>
            </a:pPr>
            <a:endParaRPr lang="ru-RU" sz="2000" b="1">
              <a:solidFill>
                <a:srgbClr val="4D4D4D"/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7401"/>
              </a:buClr>
              <a:buSzPct val="130000"/>
              <a:buFont typeface="Wingdings" pitchFamily="2" charset="2"/>
              <a:buNone/>
            </a:pPr>
            <a:endParaRPr lang="ru-RU" sz="2000" b="1">
              <a:solidFill>
                <a:srgbClr val="4D4D4D"/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7401"/>
              </a:buClr>
              <a:buSzPct val="130000"/>
              <a:buFont typeface="Arial" charset="0"/>
              <a:buChar char="•"/>
            </a:pPr>
            <a:endParaRPr lang="ru-RU" sz="2800" b="1">
              <a:solidFill>
                <a:srgbClr val="4D4D4D"/>
              </a:solidFill>
              <a:cs typeface="Arial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FF7401"/>
              </a:buClr>
              <a:buSzPct val="130000"/>
              <a:buFont typeface="Arial" charset="0"/>
              <a:buChar char="•"/>
            </a:pPr>
            <a:endParaRPr lang="ru-RU" sz="2800" b="1">
              <a:solidFill>
                <a:srgbClr val="4D4D4D"/>
              </a:solidFill>
              <a:cs typeface="Arial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590550" y="1000125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24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4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ru-RU" sz="3200"/>
          </a:p>
        </p:txBody>
      </p:sp>
      <p:pic>
        <p:nvPicPr>
          <p:cNvPr id="5129" name="Рисунок 8" descr="serv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438" y="1457325"/>
            <a:ext cx="12382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Рисунок 9" descr="serv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9525" y="1423988"/>
            <a:ext cx="13239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Рисунок 11" descr="serv3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25" y="1428750"/>
            <a:ext cx="12858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Рисунок 12" descr="serv4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50" y="3714750"/>
            <a:ext cx="1371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Рисунок 13" descr="serv5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714750"/>
            <a:ext cx="1438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Рисунок 14" descr="serv6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9413" y="3714750"/>
            <a:ext cx="13430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14313" y="2928938"/>
            <a:ext cx="2428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latin typeface="+mn-lt"/>
              </a:rPr>
              <a:t>Cyber crime investigations</a:t>
            </a:r>
            <a:endParaRPr lang="ru-RU" sz="14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0" y="2928938"/>
            <a:ext cx="2428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latin typeface="+mn-lt"/>
              </a:rPr>
              <a:t>Incident response</a:t>
            </a:r>
            <a:endParaRPr lang="ru-RU" sz="14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5063" y="2928938"/>
            <a:ext cx="24288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 err="1">
                <a:latin typeface="+mn-lt"/>
              </a:rPr>
              <a:t>DDoS</a:t>
            </a:r>
            <a:r>
              <a:rPr lang="en-US" sz="1400" dirty="0">
                <a:latin typeface="+mn-lt"/>
              </a:rPr>
              <a:t> prevention and protection</a:t>
            </a:r>
            <a:endParaRPr lang="ru-RU" sz="14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4313" y="5048250"/>
            <a:ext cx="2428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latin typeface="+mn-lt"/>
              </a:rPr>
              <a:t>Law </a:t>
            </a:r>
            <a:r>
              <a:rPr lang="en-US" sz="1400" dirty="0" err="1">
                <a:latin typeface="+mn-lt"/>
              </a:rPr>
              <a:t>enforcment</a:t>
            </a:r>
            <a:endParaRPr lang="ru-RU" sz="14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438" y="5048250"/>
            <a:ext cx="2428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latin typeface="+mn-lt"/>
              </a:rPr>
              <a:t>Forensic lab</a:t>
            </a:r>
            <a:endParaRPr lang="ru-RU" sz="14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7938" y="5048250"/>
            <a:ext cx="2428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latin typeface="+mn-lt"/>
              </a:rPr>
              <a:t>Internet banking fraud</a:t>
            </a:r>
            <a:endParaRPr lang="ru-RU" sz="1400" dirty="0">
              <a:latin typeface="+mn-lt"/>
            </a:endParaRPr>
          </a:p>
        </p:txBody>
      </p:sp>
      <p:sp>
        <p:nvSpPr>
          <p:cNvPr id="5141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973384-9CF0-4BA2-8AB3-864900A1CA63}" type="slidenum">
              <a:rPr lang="ru-RU" smtClean="0">
                <a:latin typeface="Arial Black" pitchFamily="34" charset="0"/>
              </a:rPr>
              <a:pPr/>
              <a:t>7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49E2D4F-B9B4-4A9D-9D53-4F2F774C9043}" type="slidenum">
              <a:rPr lang="ru-RU" smtClean="0">
                <a:latin typeface="Arial Black" pitchFamily="34" charset="0"/>
              </a:rPr>
              <a:pPr/>
              <a:t>8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3075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Group-IB software projects</a:t>
            </a:r>
            <a:endParaRPr lang="ru-RU" sz="2400" dirty="0" smtClean="0"/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196752"/>
            <a:ext cx="8229600" cy="3886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cap="all" dirty="0" smtClean="0"/>
              <a:t>Group-IB Anti-fraud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GROUP-IB </a:t>
            </a:r>
            <a:r>
              <a:rPr lang="en-US" sz="2400" dirty="0" err="1" smtClean="0"/>
              <a:t>CyberCop</a:t>
            </a:r>
            <a:r>
              <a:rPr lang="en-US" sz="2400" dirty="0" smtClean="0"/>
              <a:t> System</a:t>
            </a:r>
          </a:p>
          <a:p>
            <a:pPr>
              <a:lnSpc>
                <a:spcPct val="80000"/>
              </a:lnSpc>
            </a:pPr>
            <a:r>
              <a:rPr lang="en-US" sz="2400" cap="all" dirty="0" smtClean="0"/>
              <a:t>Group-IB internet brand Guard</a:t>
            </a:r>
            <a:endParaRPr lang="ru-RU" sz="2400" dirty="0" smtClean="0"/>
          </a:p>
        </p:txBody>
      </p:sp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2996952"/>
            <a:ext cx="606583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GIB </a:t>
            </a:r>
            <a:r>
              <a:rPr lang="en-US" dirty="0" err="1" smtClean="0">
                <a:solidFill>
                  <a:srgbClr val="00B050"/>
                </a:solidFill>
              </a:rPr>
              <a:t>anticybercrime</a:t>
            </a:r>
            <a:r>
              <a:rPr lang="en-US" dirty="0" smtClean="0">
                <a:solidFill>
                  <a:srgbClr val="00B050"/>
                </a:solidFill>
              </a:rPr>
              <a:t> software Solutions are new </a:t>
            </a:r>
            <a:r>
              <a:rPr lang="en-US" dirty="0">
                <a:solidFill>
                  <a:srgbClr val="00B050"/>
                </a:solidFill>
              </a:rPr>
              <a:t>type cloud computing </a:t>
            </a:r>
            <a:r>
              <a:rPr lang="en-US" dirty="0" smtClean="0">
                <a:solidFill>
                  <a:srgbClr val="00B050"/>
                </a:solidFill>
              </a:rPr>
              <a:t>software which helps: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To Detect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To Prevent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To Stop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B050"/>
                </a:solidFill>
              </a:rPr>
              <a:t>To Investigate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16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 smtClean="0"/>
              <a:t>Group-IB Anti-fraud software</a:t>
            </a:r>
            <a:endParaRPr lang="ru-RU" sz="2400" cap="all" dirty="0"/>
          </a:p>
        </p:txBody>
      </p:sp>
      <p:sp>
        <p:nvSpPr>
          <p:cNvPr id="13316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7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8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91433C7-9AEF-4EAC-B787-EA5E76EB220C}" type="slidenum">
              <a:rPr lang="ru-RU" smtClean="0">
                <a:latin typeface="Arial Black" pitchFamily="34" charset="0"/>
              </a:rPr>
              <a:pPr/>
              <a:t>9</a:t>
            </a:fld>
            <a:endParaRPr lang="ru-RU" smtClean="0"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625" y="1214438"/>
            <a:ext cx="8215313" cy="41544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More than </a:t>
            </a:r>
            <a:r>
              <a:rPr lang="en-US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100 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successful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fraudulent transactions </a:t>
            </a:r>
            <a:r>
              <a:rPr lang="en-US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every day, losses for 2010 in Russia 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= </a:t>
            </a:r>
            <a:r>
              <a:rPr lang="en-US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$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500 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000 000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</a:p>
          <a:p>
            <a:pPr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defRPr/>
            </a:pPr>
            <a:r>
              <a:rPr lang="en-US" sz="2400" dirty="0">
                <a:solidFill>
                  <a:srgbClr val="00B050"/>
                </a:solidFill>
                <a:latin typeface="+mn-lt"/>
              </a:rPr>
              <a:t>GIB Anti-Fraud Solution</a:t>
            </a:r>
            <a:r>
              <a:rPr lang="ru-RU" sz="2400" dirty="0">
                <a:solidFill>
                  <a:srgbClr val="00B050"/>
                </a:solidFill>
                <a:latin typeface="+mn-lt"/>
              </a:rPr>
              <a:t>: 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the solution that can control the security of your clients and help you to protect their money</a:t>
            </a:r>
          </a:p>
          <a:p>
            <a:pPr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Internet-banking system audit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Antimalware protection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Fraud detection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Prevention from remote banking frauds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Evidence collection</a:t>
            </a:r>
          </a:p>
        </p:txBody>
      </p:sp>
      <p:pic>
        <p:nvPicPr>
          <p:cNvPr id="1332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071938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50" b="22134"/>
          <a:stretch>
            <a:fillRect/>
          </a:stretch>
        </p:blipFill>
        <p:spPr bwMode="auto">
          <a:xfrm>
            <a:off x="5143500" y="3929063"/>
            <a:ext cx="350202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logo_groupi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 smtClean="0"/>
              <a:t>Group-IB internet brand Guard</a:t>
            </a:r>
            <a:endParaRPr lang="ru-RU" sz="2400" cap="all" dirty="0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1196975"/>
            <a:ext cx="8358188" cy="4676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GIB Brand Guard Solution protect the most important what you have – </a:t>
            </a:r>
            <a:r>
              <a:rPr lang="en-US" sz="2400" dirty="0">
                <a:solidFill>
                  <a:srgbClr val="00B050"/>
                </a:solidFill>
                <a:latin typeface="+mn-lt"/>
              </a:rPr>
              <a:t>REPUTATION. It is priceless.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2400" dirty="0">
                <a:solidFill>
                  <a:srgbClr val="00B050"/>
                </a:solidFill>
                <a:latin typeface="+mn-lt"/>
              </a:rPr>
              <a:t>GIB Brand Guard </a:t>
            </a:r>
            <a:r>
              <a:rPr lang="en-US" sz="2400" dirty="0" smtClean="0">
                <a:solidFill>
                  <a:srgbClr val="00B050"/>
                </a:solidFill>
                <a:latin typeface="+mn-lt"/>
              </a:rPr>
              <a:t>Solution is a </a:t>
            </a:r>
            <a:r>
              <a:rPr lang="en-US" sz="2400" dirty="0">
                <a:solidFill>
                  <a:srgbClr val="00B050"/>
                </a:solidFill>
                <a:latin typeface="+mn-lt"/>
              </a:rPr>
              <a:t>new type cloud </a:t>
            </a:r>
            <a:r>
              <a:rPr lang="en-US" sz="2400" dirty="0" smtClean="0">
                <a:solidFill>
                  <a:srgbClr val="00B050"/>
                </a:solidFill>
                <a:latin typeface="+mn-lt"/>
              </a:rPr>
              <a:t>computing software:</a:t>
            </a: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24*7 online monitoring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online detection of misuse of brand in Internet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cybersquatting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protection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antifishing</a:t>
            </a: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prevention from false association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14343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2EF71EB-1F1D-4F0C-9B20-93281E9CE4D2}" type="slidenum">
              <a:rPr lang="ru-RU" smtClean="0">
                <a:latin typeface="Arial Black" pitchFamily="34" charset="0"/>
              </a:rPr>
              <a:pPr/>
              <a:t>10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EA44FB-BFCD-43AB-8C65-1324D9F8B446}" type="slidenum">
              <a:rPr lang="ru-RU" smtClean="0">
                <a:latin typeface="Arial Black" pitchFamily="34" charset="0"/>
              </a:rPr>
              <a:pPr/>
              <a:t>11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5363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Group-IB </a:t>
            </a:r>
            <a:r>
              <a:rPr lang="en-US" sz="2400" dirty="0" err="1" smtClean="0"/>
              <a:t>CyberCop</a:t>
            </a:r>
            <a:r>
              <a:rPr lang="en-US" sz="2400" dirty="0" smtClean="0"/>
              <a:t> System</a:t>
            </a:r>
            <a:endParaRPr lang="ru-RU" sz="2400" dirty="0" smtClean="0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3" y="2571750"/>
            <a:ext cx="3579812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23850" y="1285875"/>
            <a:ext cx="8462963" cy="49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buSzPct val="75000"/>
              <a:defRPr/>
            </a:pPr>
            <a:r>
              <a:rPr lang="en-US" sz="2800" dirty="0">
                <a:solidFill>
                  <a:srgbClr val="00B050"/>
                </a:solidFill>
                <a:latin typeface="+mn-lt"/>
              </a:rPr>
              <a:t>GIB </a:t>
            </a:r>
            <a:r>
              <a:rPr lang="en-US" sz="2800" dirty="0" err="1">
                <a:solidFill>
                  <a:srgbClr val="00B050"/>
                </a:solidFill>
                <a:latin typeface="+mn-lt"/>
              </a:rPr>
              <a:t>CyberCop</a:t>
            </a:r>
            <a:r>
              <a:rPr lang="en-US" sz="2800" dirty="0">
                <a:solidFill>
                  <a:srgbClr val="00B050"/>
                </a:solidFill>
                <a:latin typeface="+mn-lt"/>
              </a:rPr>
              <a:t> System: 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the system that can save 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buSzPct val="75000"/>
              <a:defRPr/>
            </a:pPr>
            <a:r>
              <a:rPr lang="en-US" sz="2800" dirty="0">
                <a:solidFill>
                  <a:srgbClr val="00B050"/>
                </a:solidFill>
                <a:latin typeface="+mn-lt"/>
              </a:rPr>
              <a:t>$ </a:t>
            </a:r>
            <a:r>
              <a:rPr lang="en-US" sz="2800" dirty="0" smtClean="0">
                <a:solidFill>
                  <a:srgbClr val="00B050"/>
                </a:solidFill>
                <a:latin typeface="+mn-lt"/>
              </a:rPr>
              <a:t>millions </a:t>
            </a:r>
            <a:r>
              <a:rPr lang="en-US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per day</a:t>
            </a:r>
            <a:endParaRPr lang="en-US" sz="2800" dirty="0">
              <a:solidFill>
                <a:srgbClr val="00B050"/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buSzPct val="75000"/>
              <a:defRPr/>
            </a:pPr>
            <a:endParaRPr lang="en-US" sz="2800" dirty="0">
              <a:solidFill>
                <a:prstClr val="black">
                  <a:lumMod val="85000"/>
                  <a:lumOff val="15000"/>
                </a:prstClr>
              </a:solidFill>
              <a:latin typeface="+mn-lt"/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Protection against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DDoS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-attack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GIB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HoneyNet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(30 000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honeypots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)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24*7 online monitoring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43 countries around the world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ProActive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Incident Response 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Immediate response to the threat</a:t>
            </a: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SzPct val="75000"/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 Prevent, protect and identify</a:t>
            </a:r>
          </a:p>
          <a:p>
            <a:pPr>
              <a:defRPr/>
            </a:pPr>
            <a:endParaRPr lang="en-US" dirty="0"/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0"/>
            <a:ext cx="7869238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/>
              <a:t>Investigation  of </a:t>
            </a:r>
            <a:r>
              <a:rPr lang="en-US" sz="2400" cap="all" dirty="0" smtClean="0"/>
              <a:t>Information </a:t>
            </a:r>
            <a:r>
              <a:rPr lang="en-US" sz="2400" cap="all" dirty="0"/>
              <a:t>security incidents</a:t>
            </a:r>
            <a:endParaRPr lang="ru-RU" sz="2400" cap="all" dirty="0"/>
          </a:p>
        </p:txBody>
      </p:sp>
      <p:sp>
        <p:nvSpPr>
          <p:cNvPr id="6148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88" y="1444625"/>
            <a:ext cx="8429625" cy="2871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ru-RU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Group</a:t>
            </a:r>
            <a:r>
              <a:rPr lang="ru-RU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-IB 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performs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the entire spectrum of work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connected with violation of information security private and legal personality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: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b="1" dirty="0"/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Restoring timeline of event</a:t>
            </a:r>
            <a:r>
              <a:rPr lang="ru-RU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;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Detection causes of incident</a:t>
            </a:r>
            <a:r>
              <a:rPr lang="ru-RU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;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Detection persons involved in incident</a:t>
            </a:r>
            <a:r>
              <a:rPr lang="ru-RU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;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Information security support for prevention incidents</a:t>
            </a:r>
            <a:r>
              <a:rPr lang="ru-RU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;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Legal support</a:t>
            </a:r>
            <a:r>
              <a:rPr lang="ru-RU" b="1" i="1" dirty="0"/>
              <a:t>. </a:t>
            </a:r>
          </a:p>
        </p:txBody>
      </p:sp>
      <p:sp>
        <p:nvSpPr>
          <p:cNvPr id="6151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C7B4AC8-C982-4B40-B063-0D56368085E1}" type="slidenum">
              <a:rPr lang="ru-RU" smtClean="0">
                <a:latin typeface="Arial Black" pitchFamily="34" charset="0"/>
              </a:rPr>
              <a:pPr/>
              <a:t>12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 smtClean="0"/>
              <a:t>Forensic lab</a:t>
            </a:r>
            <a:endParaRPr lang="ru-RU" sz="2400" cap="all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75613" cy="2239963"/>
          </a:xfrm>
        </p:spPr>
        <p:txBody>
          <a:bodyPr/>
          <a:lstStyle/>
          <a:p>
            <a:pPr eaLnBrk="1" hangingPunct="1"/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0" y="96837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7025" y="968375"/>
            <a:ext cx="5832475" cy="4494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6700" indent="-180975"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Group-IB has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one of the best laboratories in Russia for carrying out forensic researches and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recovery</a:t>
            </a:r>
          </a:p>
          <a:p>
            <a:pPr marL="266700" indent="-180975"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We have the advanced equipment for carrying out of the most difficult researches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Our equipment allows to collect as fast as possible proofs with maintenance of their safety and an invariance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Hardware reduce time of gathering of proofs for 40 %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equipment for data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recovery allows to restore the valuable information even from technically faulty data carriers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Hardware accelerators allow to reduce essentially time of selection of the password or a key.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</a:p>
          <a:p>
            <a:pPr marL="266700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We have the software – recognized as the standard de-facto in the world of computer criminalistics and law enforcement bodies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software allows to conduct researches of all known file and operating systems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Software allow to analyze files of various formats and to take from them necessary proofs</a:t>
            </a:r>
          </a:p>
          <a:p>
            <a:pPr marL="723900" lvl="1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software allows to decipher the ciphered contents, to select passwords and confidential keys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66700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Our experts use the advanced techniques of carrying out forensic examinations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66700" indent="-180975">
              <a:spcAft>
                <a:spcPts val="6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The approaches developed in our laboratory to carrying out 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forensic</a:t>
            </a:r>
            <a:r>
              <a: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researches are used in laboratories of the USA and Canada</a:t>
            </a:r>
          </a:p>
        </p:txBody>
      </p:sp>
      <p:pic>
        <p:nvPicPr>
          <p:cNvPr id="717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5875" y="1020763"/>
            <a:ext cx="27781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0888" y="3162300"/>
            <a:ext cx="18335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2513" y="4005263"/>
            <a:ext cx="1766887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4FADFB6-94C9-4527-BF0F-91E0A1838163}" type="slidenum">
              <a:rPr lang="ru-RU" smtClean="0">
                <a:latin typeface="Arial Black" pitchFamily="34" charset="0"/>
              </a:rPr>
              <a:pPr/>
              <a:t>13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/>
              <a:t>Incident Response</a:t>
            </a:r>
            <a:endParaRPr lang="ru-RU" sz="2400" cap="all" dirty="0"/>
          </a:p>
        </p:txBody>
      </p:sp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1196975"/>
            <a:ext cx="8358188" cy="46688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Service to respond promptly to incidents include: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Immediate consultation certified professionals, with the departure 24 * 7;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Operational development strategies to respond to the incident, taking into account international practices and information security incident management features of your company;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Surgical removal of critical security vulnerabilities and develop recommendations to improve protection of information;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Develop and implement a plan for investigation of the incident;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Rapid provision of information on the initial stage of investigation and recommendations for early recovery of business processes;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Providing a complete list of necessary actions to fully recover after the incident;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Providing a full report, including information on performance;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6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Meeting participants to work together individuals to discuss the work done to address the incident and clarify all the details.</a:t>
            </a:r>
            <a:endParaRPr lang="en-US" sz="16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199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F9FE315-1B0C-4149-9367-CDE493067BE2}" type="slidenum">
              <a:rPr lang="ru-RU" smtClean="0">
                <a:latin typeface="Arial Black" pitchFamily="34" charset="0"/>
              </a:rPr>
              <a:pPr/>
              <a:t>14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400" cap="all" dirty="0" smtClean="0"/>
              <a:t>International partnership</a:t>
            </a:r>
            <a:endParaRPr lang="ru-RU" sz="2400" cap="all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75613" cy="2239963"/>
          </a:xfrm>
        </p:spPr>
        <p:txBody>
          <a:bodyPr/>
          <a:lstStyle/>
          <a:p>
            <a:pPr eaLnBrk="1" hangingPunct="1"/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0" y="63087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4313" y="1143000"/>
            <a:ext cx="8640762" cy="3702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600"/>
              </a:spcAft>
              <a:buClr>
                <a:srgbClr val="FF6600"/>
              </a:buClr>
              <a:defRPr/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Group-IB works closely with organizations investigate cyber - crime and respond to incidents around the world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Group to respond to incidents (CERT) in 43 countries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Antivirus companies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Forensic companies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Institute of USA and Europe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International Organization of Computer Forensics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ACFE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Interpol division </a:t>
            </a:r>
          </a:p>
          <a:p>
            <a:pPr marL="266700" indent="-180975">
              <a:spcAft>
                <a:spcPts val="1200"/>
              </a:spcAft>
              <a:buClr>
                <a:srgbClr val="FF6600"/>
              </a:buClr>
              <a:buFont typeface="Arial" pitchFamily="34" charset="0"/>
              <a:buChar char="•"/>
              <a:defRPr/>
            </a:pPr>
            <a:r>
              <a:rPr lang="en-US" sz="14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Centers study of information security threats </a:t>
            </a:r>
          </a:p>
          <a:p>
            <a:pPr marL="266700" indent="-180975">
              <a:spcAft>
                <a:spcPts val="600"/>
              </a:spcAft>
              <a:buClr>
                <a:srgbClr val="FF6600"/>
              </a:buClr>
              <a:defRPr/>
            </a:pPr>
            <a:endParaRPr lang="en-US" sz="1200" b="1" i="1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pic>
        <p:nvPicPr>
          <p:cNvPr id="922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511800"/>
            <a:ext cx="14398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935538"/>
            <a:ext cx="1439862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06975"/>
            <a:ext cx="111601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935538"/>
            <a:ext cx="11525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4929188"/>
            <a:ext cx="15113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006975"/>
            <a:ext cx="10255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006975"/>
            <a:ext cx="11525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222875"/>
            <a:ext cx="122396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2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BA0DF23-8B06-420B-AFC7-DCA1648CB86B}" type="slidenum">
              <a:rPr lang="ru-RU" smtClean="0">
                <a:latin typeface="Arial Black" pitchFamily="34" charset="0"/>
              </a:rPr>
              <a:pPr/>
              <a:t>15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C4BA34A-63F2-4933-B241-0214B31BD252}" type="slidenum">
              <a:rPr lang="ru-RU" smtClean="0">
                <a:latin typeface="Arial Black" pitchFamily="34" charset="0"/>
              </a:rPr>
              <a:pPr/>
              <a:t>16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0243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smtClean="0"/>
              <a:t>The last high-profile case</a:t>
            </a:r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773238"/>
            <a:ext cx="8229600" cy="3886200"/>
          </a:xfrm>
        </p:spPr>
        <p:txBody>
          <a:bodyPr/>
          <a:lstStyle/>
          <a:p>
            <a:r>
              <a:rPr lang="en-US" sz="2400" smtClean="0"/>
              <a:t>Group-IB, Economic Crimes Division and Dept K MVD eliminate a group of hackers who develop and spread of the viruses “ WinLock “.</a:t>
            </a:r>
          </a:p>
          <a:p>
            <a:r>
              <a:rPr lang="en-US" sz="2400" smtClean="0"/>
              <a:t>10 hackers</a:t>
            </a:r>
            <a:r>
              <a:rPr lang="ru-RU" sz="2400" smtClean="0"/>
              <a:t> </a:t>
            </a:r>
            <a:r>
              <a:rPr lang="en-US" sz="2400" smtClean="0"/>
              <a:t>have been arrested</a:t>
            </a:r>
            <a:endParaRPr lang="ru-RU" sz="2400" smtClean="0"/>
          </a:p>
        </p:txBody>
      </p:sp>
      <p:sp>
        <p:nvSpPr>
          <p:cNvPr id="10246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7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4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213100"/>
            <a:ext cx="3384550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6700"/>
            <a:ext cx="16573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4221163"/>
            <a:ext cx="24955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15ED957-D31A-48B6-86CB-D0FD99C57EB2}" type="slidenum">
              <a:rPr lang="ru-RU" smtClean="0">
                <a:latin typeface="Arial Black" pitchFamily="34" charset="0"/>
              </a:rPr>
              <a:pPr/>
              <a:t>17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1267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2400" smtClean="0"/>
              <a:t>Successful criminal cases</a:t>
            </a:r>
          </a:p>
        </p:txBody>
      </p:sp>
      <p:sp>
        <p:nvSpPr>
          <p:cNvPr id="1126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773238"/>
            <a:ext cx="8229600" cy="3886200"/>
          </a:xfrm>
        </p:spPr>
        <p:txBody>
          <a:bodyPr/>
          <a:lstStyle/>
          <a:p>
            <a:r>
              <a:rPr lang="en-US" sz="2400" smtClean="0"/>
              <a:t>DDoS</a:t>
            </a:r>
          </a:p>
          <a:p>
            <a:r>
              <a:rPr lang="en-US" sz="2400" smtClean="0"/>
              <a:t>Bonnets developing</a:t>
            </a:r>
          </a:p>
          <a:p>
            <a:r>
              <a:rPr lang="en-US" sz="2400" smtClean="0"/>
              <a:t>Internet banking fraud</a:t>
            </a:r>
          </a:p>
          <a:p>
            <a:r>
              <a:rPr lang="en-US" sz="2400" smtClean="0"/>
              <a:t>Malvare developing</a:t>
            </a:r>
          </a:p>
          <a:p>
            <a:r>
              <a:rPr lang="en-US" sz="2400" smtClean="0"/>
              <a:t>Websites hacking</a:t>
            </a:r>
          </a:p>
          <a:p>
            <a:r>
              <a:rPr lang="en-US" sz="2400" smtClean="0"/>
              <a:t>Phishing</a:t>
            </a:r>
          </a:p>
          <a:p>
            <a:r>
              <a:rPr lang="en-US" sz="2400" smtClean="0"/>
              <a:t>Financial fraud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endParaRPr lang="ru-RU" sz="2400" smtClean="0"/>
          </a:p>
          <a:p>
            <a:endParaRPr lang="ru-RU" sz="2400" smtClean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127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125538"/>
            <a:ext cx="3311525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29000"/>
            <a:ext cx="3313112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0175" y="5219700"/>
            <a:ext cx="12763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2750" y="836613"/>
            <a:ext cx="23812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3DC61B4-8A83-4E50-BFB4-A4E2394AF731}" type="slidenum">
              <a:rPr lang="ru-RU" smtClean="0">
                <a:latin typeface="Arial Black" pitchFamily="34" charset="0"/>
              </a:rPr>
              <a:pPr/>
              <a:t>18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12293" name="Picture 2" descr="logo_groupi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Clients and partners</a:t>
            </a:r>
            <a:endParaRPr lang="ru-RU" sz="2400" smtClean="0"/>
          </a:p>
        </p:txBody>
      </p:sp>
      <p:sp>
        <p:nvSpPr>
          <p:cNvPr id="1229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773238"/>
            <a:ext cx="8229600" cy="3886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mtClean="0"/>
          </a:p>
          <a:p>
            <a:endParaRPr lang="ru-RU" smtClean="0"/>
          </a:p>
          <a:p>
            <a:endParaRPr lang="ru-RU" smtClean="0"/>
          </a:p>
        </p:txBody>
      </p:sp>
      <p:sp>
        <p:nvSpPr>
          <p:cNvPr id="12296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7" name="Line 6"/>
          <p:cNvSpPr>
            <a:spLocks noChangeShapeType="1"/>
          </p:cNvSpPr>
          <p:nvPr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229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5975" y="3373438"/>
            <a:ext cx="16954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92375"/>
            <a:ext cx="1643063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4875" y="4195763"/>
            <a:ext cx="7905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550" y="5583238"/>
            <a:ext cx="10588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4941888"/>
            <a:ext cx="24479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197100"/>
            <a:ext cx="26098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862513"/>
            <a:ext cx="8636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2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1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18573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1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563" y="1212850"/>
            <a:ext cx="10096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1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412875"/>
            <a:ext cx="12763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5" y="2565400"/>
            <a:ext cx="12477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2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349500"/>
            <a:ext cx="14287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2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13906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Picture 2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63" y="2492375"/>
            <a:ext cx="1114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Picture 1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13100"/>
            <a:ext cx="142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Picture 27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284538"/>
            <a:ext cx="142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5" name="Picture 36" descr="ftr_logo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3250" y="4151313"/>
            <a:ext cx="7810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6" name="Picture 2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2675" y="1936750"/>
            <a:ext cx="7810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7" name="Picture 2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196975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8" name="Picture 27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141663"/>
            <a:ext cx="20161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9" name="Picture 28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494088"/>
            <a:ext cx="11541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0" name="Picture 29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089400"/>
            <a:ext cx="24479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1" name="Picture 3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3613" y="3324225"/>
            <a:ext cx="9048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2" name="Picture 34" descr="Картинка 6 из 8">
            <a:hlinkClick r:id="rId30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16563"/>
            <a:ext cx="1905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3" name="Picture 24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8588" y="4113213"/>
            <a:ext cx="93027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4" name="Picture 37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275" y="4954588"/>
            <a:ext cx="18923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Group-IB SOLUTION</a:t>
            </a:r>
            <a:endParaRPr lang="ru-RU" sz="2400" smtClean="0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>
            <a:off x="0" y="6453188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179388" y="1060450"/>
            <a:ext cx="8496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cs typeface="Arial" charset="0"/>
              </a:rPr>
              <a:t>	</a:t>
            </a:r>
            <a:r>
              <a:rPr lang="en-US" sz="1300">
                <a:cs typeface="Arial" charset="0"/>
              </a:rPr>
              <a:t>GROUP-IB is ready to offer a </a:t>
            </a:r>
            <a:r>
              <a:rPr lang="en-US" sz="1300" b="1" u="sng">
                <a:cs typeface="Arial" charset="0"/>
              </a:rPr>
              <a:t>full range of services </a:t>
            </a:r>
            <a:r>
              <a:rPr lang="en-US" sz="1300">
                <a:cs typeface="Arial" charset="0"/>
              </a:rPr>
              <a:t>to respond to, deter and investigate incidents, aimed at reducing a financial, operational and reputational risks.</a:t>
            </a:r>
            <a:endParaRPr lang="ru-RU" sz="1300">
              <a:cs typeface="Arial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251520" y="1996873"/>
          <a:ext cx="864096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392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457E96D-76C5-4018-B850-5A443CAA5556}" type="slidenum">
              <a:rPr lang="ru-RU" smtClean="0">
                <a:latin typeface="Arial Black" pitchFamily="34" charset="0"/>
              </a:rPr>
              <a:pPr/>
              <a:t>19</a:t>
            </a:fld>
            <a:endParaRPr lang="ru-RU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1A5899-0D29-459F-9362-C20EBE7FBCBF}" type="slidenum">
              <a:rPr lang="ru-RU" smtClean="0">
                <a:latin typeface="Arial Black" pitchFamily="34" charset="0"/>
              </a:rPr>
              <a:pPr/>
              <a:t>20</a:t>
            </a:fld>
            <a:endParaRPr lang="ru-RU" smtClean="0">
              <a:latin typeface="Arial Black" pitchFamily="34" charset="0"/>
            </a:endParaRPr>
          </a:p>
        </p:txBody>
      </p:sp>
      <p:pic>
        <p:nvPicPr>
          <p:cNvPr id="20483" name="Picture 2" descr="logo_groupi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0"/>
            <a:ext cx="15843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Line 3"/>
          <p:cNvSpPr>
            <a:spLocks noChangeShapeType="1"/>
          </p:cNvSpPr>
          <p:nvPr/>
        </p:nvSpPr>
        <p:spPr bwMode="auto">
          <a:xfrm>
            <a:off x="0" y="1052513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0" y="5373688"/>
            <a:ext cx="9144000" cy="0"/>
          </a:xfrm>
          <a:prstGeom prst="line">
            <a:avLst/>
          </a:prstGeom>
          <a:noFill/>
          <a:ln w="38100">
            <a:solidFill>
              <a:srgbClr val="66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3500438"/>
            <a:ext cx="4176713" cy="1439862"/>
          </a:xfrm>
          <a:noFill/>
        </p:spPr>
        <p:txBody>
          <a:bodyPr lIns="0"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Ilya Sachkov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CEO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Group-IB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/>
              <a:t>sachkov@group-ib.ru</a:t>
            </a:r>
            <a:endParaRPr lang="ru-RU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>
                <a:hlinkClick r:id="rId4"/>
              </a:rPr>
              <a:t>www.group-ib.ru</a:t>
            </a: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400" smtClean="0">
                <a:hlinkClick r:id="rId5"/>
              </a:rPr>
              <a:t>www.letagroup.ru</a:t>
            </a: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400" smtClean="0"/>
          </a:p>
        </p:txBody>
      </p:sp>
      <p:pic>
        <p:nvPicPr>
          <p:cNvPr id="20487" name="Picture 7" descr="09 copy 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12875"/>
            <a:ext cx="26384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Thank you. Questions</a:t>
            </a:r>
            <a:r>
              <a:rPr lang="ru-RU" sz="240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9065</TotalTime>
  <Words>982</Words>
  <Application>Microsoft Office PowerPoint</Application>
  <PresentationFormat>Экран (4:3)</PresentationFormat>
  <Paragraphs>219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Пиксел</vt:lpstr>
      <vt:lpstr>Слайд 1</vt:lpstr>
      <vt:lpstr>Group-IB</vt:lpstr>
      <vt:lpstr>Problem №1: Information Security in Russia</vt:lpstr>
      <vt:lpstr>Development vectors of Information Security and Cyber Crimes</vt:lpstr>
      <vt:lpstr>Responsibility and Ideal Security</vt:lpstr>
      <vt:lpstr>Group-IB</vt:lpstr>
      <vt:lpstr> GROUP-IB Services</vt:lpstr>
      <vt:lpstr>Group-IB software projects</vt:lpstr>
      <vt:lpstr>Group-IB Anti-fraud software</vt:lpstr>
      <vt:lpstr>Group-IB internet brand Guard</vt:lpstr>
      <vt:lpstr>Group-IB CyberCop System</vt:lpstr>
      <vt:lpstr>Investigation  of Information security incidents</vt:lpstr>
      <vt:lpstr>Forensic lab</vt:lpstr>
      <vt:lpstr>Incident Response</vt:lpstr>
      <vt:lpstr>International partnership</vt:lpstr>
      <vt:lpstr>The last high-profile case</vt:lpstr>
      <vt:lpstr>Successful criminal cases</vt:lpstr>
      <vt:lpstr>Clients and partners</vt:lpstr>
      <vt:lpstr>Group-IB SOLUTION</vt:lpstr>
      <vt:lpstr>Thank you. Questions?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Реагирование на инциденты информационной безопасности в сети Интернет</dc:title>
  <dc:creator>IKSachkov</dc:creator>
  <cp:lastModifiedBy>alex</cp:lastModifiedBy>
  <cp:revision>212</cp:revision>
  <dcterms:created xsi:type="dcterms:W3CDTF">2008-04-12T06:31:35Z</dcterms:created>
  <dcterms:modified xsi:type="dcterms:W3CDTF">2011-02-01T19:24:18Z</dcterms:modified>
</cp:coreProperties>
</file>